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11" r:id="rId2"/>
    <p:sldId id="289" r:id="rId3"/>
    <p:sldId id="420" r:id="rId4"/>
    <p:sldId id="421" r:id="rId5"/>
    <p:sldId id="424" r:id="rId6"/>
    <p:sldId id="423" r:id="rId7"/>
    <p:sldId id="426" r:id="rId8"/>
    <p:sldId id="429" r:id="rId9"/>
    <p:sldId id="297" r:id="rId10"/>
    <p:sldId id="385" r:id="rId11"/>
    <p:sldId id="359" r:id="rId12"/>
    <p:sldId id="356" r:id="rId13"/>
    <p:sldId id="285" r:id="rId14"/>
    <p:sldId id="327" r:id="rId15"/>
    <p:sldId id="380" r:id="rId16"/>
    <p:sldId id="325" r:id="rId17"/>
    <p:sldId id="344" r:id="rId18"/>
    <p:sldId id="401" r:id="rId19"/>
    <p:sldId id="414" r:id="rId20"/>
    <p:sldId id="452" r:id="rId21"/>
    <p:sldId id="418" r:id="rId22"/>
    <p:sldId id="402" r:id="rId23"/>
    <p:sldId id="404" r:id="rId24"/>
    <p:sldId id="403" r:id="rId25"/>
    <p:sldId id="419" r:id="rId26"/>
    <p:sldId id="453" r:id="rId27"/>
    <p:sldId id="440" r:id="rId28"/>
    <p:sldId id="445" r:id="rId29"/>
    <p:sldId id="446" r:id="rId30"/>
    <p:sldId id="432" r:id="rId31"/>
    <p:sldId id="435" r:id="rId32"/>
    <p:sldId id="454" r:id="rId33"/>
    <p:sldId id="455" r:id="rId34"/>
    <p:sldId id="459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7902" autoAdjust="0"/>
  </p:normalViewPr>
  <p:slideViewPr>
    <p:cSldViewPr>
      <p:cViewPr>
        <p:scale>
          <a:sx n="60" d="100"/>
          <a:sy n="60" d="100"/>
        </p:scale>
        <p:origin x="-15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7ACD-B020-4ECD-BAB0-96A500FE878F}" type="doc">
      <dgm:prSet loTypeId="urn:microsoft.com/office/officeart/2005/8/layout/hProcess7#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NZ"/>
        </a:p>
      </dgm:t>
    </dgm:pt>
    <dgm:pt modelId="{D2989B34-50D8-4DF5-832A-B5315648EEC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prstDash val="dash"/>
        </a:ln>
      </dgm:spPr>
      <dgm:t>
        <a:bodyPr/>
        <a:lstStyle/>
        <a:p>
          <a:r>
            <a:rPr lang="en-NZ" sz="1000" b="0" dirty="0" smtClean="0">
              <a:solidFill>
                <a:schemeClr val="tx1"/>
              </a:solidFill>
              <a:latin typeface="Arial Black" pitchFamily="34" charset="0"/>
            </a:rPr>
            <a:t>B</a:t>
          </a:r>
          <a:endParaRPr lang="en-NZ" sz="1000" b="0" dirty="0">
            <a:solidFill>
              <a:schemeClr val="tx1"/>
            </a:solidFill>
            <a:latin typeface="Arial Black" pitchFamily="34" charset="0"/>
          </a:endParaRPr>
        </a:p>
      </dgm:t>
    </dgm:pt>
    <dgm:pt modelId="{10418434-988B-4212-8D06-99B3A28D2A8D}" type="parTrans" cxnId="{C783A19F-F31B-4FD1-836E-F31C25EED503}">
      <dgm:prSet/>
      <dgm:spPr/>
      <dgm:t>
        <a:bodyPr/>
        <a:lstStyle/>
        <a:p>
          <a:endParaRPr lang="en-NZ" sz="1000"/>
        </a:p>
      </dgm:t>
    </dgm:pt>
    <dgm:pt modelId="{330BA85C-0908-407F-93F6-F16886E4D1FC}" type="sibTrans" cxnId="{C783A19F-F31B-4FD1-836E-F31C25EED503}">
      <dgm:prSet/>
      <dgm:spPr/>
      <dgm:t>
        <a:bodyPr/>
        <a:lstStyle/>
        <a:p>
          <a:endParaRPr lang="en-NZ" sz="1000"/>
        </a:p>
      </dgm:t>
    </dgm:pt>
    <dgm:pt modelId="{EF2929A0-5C52-45C0-9332-40FC857ACE9A}">
      <dgm:prSet phldrT="[Text]" custT="1"/>
      <dgm:spPr>
        <a:solidFill>
          <a:schemeClr val="bg1"/>
        </a:solidFill>
      </dgm:spPr>
      <dgm:t>
        <a:bodyPr anchor="ctr"/>
        <a:lstStyle/>
        <a:p>
          <a:pPr>
            <a:lnSpc>
              <a:spcPct val="100000"/>
            </a:lnSpc>
          </a:pPr>
          <a:r>
            <a:rPr lang="en-NZ" sz="1050" b="1" dirty="0" smtClean="0">
              <a:solidFill>
                <a:schemeClr val="tx1"/>
              </a:solidFill>
            </a:rPr>
            <a:t>Drivers of change (dom &amp; exp)</a:t>
          </a:r>
          <a:endParaRPr lang="en-NZ" sz="1050" b="1" dirty="0">
            <a:solidFill>
              <a:schemeClr val="tx1"/>
            </a:solidFill>
          </a:endParaRPr>
        </a:p>
      </dgm:t>
    </dgm:pt>
    <dgm:pt modelId="{C5196F8D-EEBB-4C98-8B31-B17C11B6D49D}" type="parTrans" cxnId="{B99CF504-1625-44F9-8DDA-10585D3720AC}">
      <dgm:prSet/>
      <dgm:spPr/>
      <dgm:t>
        <a:bodyPr/>
        <a:lstStyle/>
        <a:p>
          <a:endParaRPr lang="en-NZ" sz="1000"/>
        </a:p>
      </dgm:t>
    </dgm:pt>
    <dgm:pt modelId="{4D46E233-FF28-4445-8A9A-FDE27B1B5DFD}" type="sibTrans" cxnId="{B99CF504-1625-44F9-8DDA-10585D3720AC}">
      <dgm:prSet/>
      <dgm:spPr/>
      <dgm:t>
        <a:bodyPr/>
        <a:lstStyle/>
        <a:p>
          <a:endParaRPr lang="en-NZ" sz="1000"/>
        </a:p>
      </dgm:t>
    </dgm:pt>
    <dgm:pt modelId="{1AB09356-AE91-47C8-812F-AB5EB6E46E6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prstDash val="dash"/>
        </a:ln>
      </dgm:spPr>
      <dgm:t>
        <a:bodyPr/>
        <a:lstStyle/>
        <a:p>
          <a:r>
            <a:rPr lang="en-NZ" sz="1000" b="0" dirty="0" smtClean="0">
              <a:solidFill>
                <a:schemeClr val="tx1"/>
              </a:solidFill>
              <a:latin typeface="Arial Black" pitchFamily="34" charset="0"/>
            </a:rPr>
            <a:t>C</a:t>
          </a:r>
          <a:endParaRPr lang="en-NZ" sz="1000" b="0" dirty="0">
            <a:solidFill>
              <a:schemeClr val="tx1"/>
            </a:solidFill>
            <a:latin typeface="Arial Black" pitchFamily="34" charset="0"/>
          </a:endParaRPr>
        </a:p>
      </dgm:t>
    </dgm:pt>
    <dgm:pt modelId="{96989391-7CB1-4E37-8365-B1905064314D}" type="parTrans" cxnId="{105F6965-3B90-46E5-90E8-07249E11E199}">
      <dgm:prSet/>
      <dgm:spPr/>
      <dgm:t>
        <a:bodyPr/>
        <a:lstStyle/>
        <a:p>
          <a:endParaRPr lang="en-NZ" sz="1000"/>
        </a:p>
      </dgm:t>
    </dgm:pt>
    <dgm:pt modelId="{57166246-9F74-4B1B-A9A9-4F51A80EA06C}" type="sibTrans" cxnId="{105F6965-3B90-46E5-90E8-07249E11E199}">
      <dgm:prSet/>
      <dgm:spPr/>
      <dgm:t>
        <a:bodyPr/>
        <a:lstStyle/>
        <a:p>
          <a:endParaRPr lang="en-NZ" sz="1000"/>
        </a:p>
      </dgm:t>
    </dgm:pt>
    <dgm:pt modelId="{7EE87350-0718-4BAC-8C58-DF0ADE2425A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NZ" sz="1050" b="1" dirty="0" smtClean="0">
              <a:solidFill>
                <a:schemeClr val="tx1"/>
              </a:solidFill>
            </a:rPr>
            <a:t>Inter-dependencies</a:t>
          </a:r>
          <a:endParaRPr lang="en-NZ" sz="1050" b="1" dirty="0">
            <a:solidFill>
              <a:schemeClr val="tx1"/>
            </a:solidFill>
          </a:endParaRPr>
        </a:p>
      </dgm:t>
    </dgm:pt>
    <dgm:pt modelId="{0F8EF5BC-A27F-4B59-BACA-0D3A3D356D50}" type="parTrans" cxnId="{188FD86B-A60D-46DD-8592-80336E9B7A6A}">
      <dgm:prSet/>
      <dgm:spPr/>
      <dgm:t>
        <a:bodyPr/>
        <a:lstStyle/>
        <a:p>
          <a:endParaRPr lang="en-NZ" sz="1000"/>
        </a:p>
      </dgm:t>
    </dgm:pt>
    <dgm:pt modelId="{BE171979-15B1-4DDB-A729-6EFD73E52DFB}" type="sibTrans" cxnId="{188FD86B-A60D-46DD-8592-80336E9B7A6A}">
      <dgm:prSet/>
      <dgm:spPr/>
      <dgm:t>
        <a:bodyPr/>
        <a:lstStyle/>
        <a:p>
          <a:endParaRPr lang="en-NZ" sz="1000"/>
        </a:p>
      </dgm:t>
    </dgm:pt>
    <dgm:pt modelId="{EF93A752-D9A2-4F10-B801-94BD76B9D02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prstDash val="dash"/>
        </a:ln>
      </dgm:spPr>
      <dgm:t>
        <a:bodyPr/>
        <a:lstStyle/>
        <a:p>
          <a:r>
            <a:rPr lang="en-NZ" sz="1000" b="0" dirty="0" smtClean="0">
              <a:solidFill>
                <a:schemeClr val="tx1"/>
              </a:solidFill>
              <a:latin typeface="Arial Black" pitchFamily="34" charset="0"/>
            </a:rPr>
            <a:t>D</a:t>
          </a:r>
          <a:endParaRPr lang="en-NZ" sz="1000" b="0" dirty="0">
            <a:solidFill>
              <a:schemeClr val="tx1"/>
            </a:solidFill>
            <a:latin typeface="Arial Black" pitchFamily="34" charset="0"/>
          </a:endParaRPr>
        </a:p>
      </dgm:t>
    </dgm:pt>
    <dgm:pt modelId="{629295B5-6FC8-4712-A45F-027D1BBCCC12}" type="parTrans" cxnId="{BEE0E298-0363-4F68-88E2-3DB3166F6FF4}">
      <dgm:prSet/>
      <dgm:spPr/>
      <dgm:t>
        <a:bodyPr/>
        <a:lstStyle/>
        <a:p>
          <a:endParaRPr lang="en-NZ" sz="1000"/>
        </a:p>
      </dgm:t>
    </dgm:pt>
    <dgm:pt modelId="{C6C181C7-6E32-4619-BE5D-02BD5AA6B777}" type="sibTrans" cxnId="{BEE0E298-0363-4F68-88E2-3DB3166F6FF4}">
      <dgm:prSet/>
      <dgm:spPr/>
      <dgm:t>
        <a:bodyPr/>
        <a:lstStyle/>
        <a:p>
          <a:endParaRPr lang="en-NZ" sz="1000"/>
        </a:p>
      </dgm:t>
    </dgm:pt>
    <dgm:pt modelId="{8BF4DC11-BFFA-45E0-AF91-0AEA0A138181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NZ" sz="1050" b="1" dirty="0" smtClean="0">
              <a:solidFill>
                <a:schemeClr val="tx1"/>
              </a:solidFill>
            </a:rPr>
            <a:t> Other data (inhibitors, enablers)</a:t>
          </a:r>
          <a:endParaRPr lang="en-NZ" sz="1050" b="1" dirty="0">
            <a:solidFill>
              <a:schemeClr val="tx1"/>
            </a:solidFill>
          </a:endParaRPr>
        </a:p>
      </dgm:t>
    </dgm:pt>
    <dgm:pt modelId="{30CA87EC-23D5-4CD5-8575-8ACCE9C5AA1E}" type="parTrans" cxnId="{52CA27AE-0069-46FA-AD83-7C4CC0815F6B}">
      <dgm:prSet/>
      <dgm:spPr/>
      <dgm:t>
        <a:bodyPr/>
        <a:lstStyle/>
        <a:p>
          <a:endParaRPr lang="en-NZ" sz="1000"/>
        </a:p>
      </dgm:t>
    </dgm:pt>
    <dgm:pt modelId="{1E148478-2601-4A5D-A2AD-EE88BE16F8D6}" type="sibTrans" cxnId="{52CA27AE-0069-46FA-AD83-7C4CC0815F6B}">
      <dgm:prSet/>
      <dgm:spPr/>
      <dgm:t>
        <a:bodyPr/>
        <a:lstStyle/>
        <a:p>
          <a:endParaRPr lang="en-NZ" sz="1000"/>
        </a:p>
      </dgm:t>
    </dgm:pt>
    <dgm:pt modelId="{9D340700-27EC-4FB3-A749-B7371410914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prstDash val="dash"/>
        </a:ln>
      </dgm:spPr>
      <dgm:t>
        <a:bodyPr/>
        <a:lstStyle/>
        <a:p>
          <a:pPr>
            <a:lnSpc>
              <a:spcPct val="100000"/>
            </a:lnSpc>
          </a:pPr>
          <a:r>
            <a:rPr lang="en-NZ" sz="1000" b="0" dirty="0" smtClean="0">
              <a:solidFill>
                <a:schemeClr val="tx1"/>
              </a:solidFill>
              <a:latin typeface="Arial Black" pitchFamily="34" charset="0"/>
            </a:rPr>
            <a:t>A</a:t>
          </a:r>
          <a:endParaRPr lang="en-NZ" sz="1000" b="0" dirty="0">
            <a:solidFill>
              <a:schemeClr val="tx1"/>
            </a:solidFill>
            <a:latin typeface="Arial Black" pitchFamily="34" charset="0"/>
          </a:endParaRPr>
        </a:p>
      </dgm:t>
    </dgm:pt>
    <dgm:pt modelId="{B55880DD-F9C3-447B-8F8B-1C0B2C3EF743}" type="parTrans" cxnId="{FC5FA759-ABD4-4EF9-A075-55605BEA0DA6}">
      <dgm:prSet/>
      <dgm:spPr/>
      <dgm:t>
        <a:bodyPr/>
        <a:lstStyle/>
        <a:p>
          <a:endParaRPr lang="en-NZ" sz="1000"/>
        </a:p>
      </dgm:t>
    </dgm:pt>
    <dgm:pt modelId="{318980D3-02B5-428C-9E62-077868DFE97D}" type="sibTrans" cxnId="{FC5FA759-ABD4-4EF9-A075-55605BEA0DA6}">
      <dgm:prSet/>
      <dgm:spPr/>
      <dgm:t>
        <a:bodyPr/>
        <a:lstStyle/>
        <a:p>
          <a:endParaRPr lang="en-NZ" sz="1000"/>
        </a:p>
      </dgm:t>
    </dgm:pt>
    <dgm:pt modelId="{A878CBE5-C206-477E-B455-C3348EEE13D2}">
      <dgm:prSet custT="1"/>
      <dgm:spPr/>
      <dgm:t>
        <a:bodyPr anchor="ctr"/>
        <a:lstStyle/>
        <a:p>
          <a:r>
            <a:rPr lang="en-NZ" sz="1050" b="1" dirty="0" smtClean="0">
              <a:solidFill>
                <a:schemeClr val="tx1"/>
              </a:solidFill>
            </a:rPr>
            <a:t>Base yr ind/com DB</a:t>
          </a:r>
        </a:p>
      </dgm:t>
    </dgm:pt>
    <dgm:pt modelId="{55A92BC1-EA44-42B9-965C-E5EBDD6DEA3B}" type="parTrans" cxnId="{F2E8F5FD-F379-4A49-B14E-D21969ABDE15}">
      <dgm:prSet/>
      <dgm:spPr/>
      <dgm:t>
        <a:bodyPr/>
        <a:lstStyle/>
        <a:p>
          <a:endParaRPr lang="en-NZ" sz="1000"/>
        </a:p>
      </dgm:t>
    </dgm:pt>
    <dgm:pt modelId="{3B3A772E-FC60-4771-910A-839C0C11C912}" type="sibTrans" cxnId="{F2E8F5FD-F379-4A49-B14E-D21969ABDE15}">
      <dgm:prSet/>
      <dgm:spPr/>
      <dgm:t>
        <a:bodyPr/>
        <a:lstStyle/>
        <a:p>
          <a:endParaRPr lang="en-NZ" sz="1000"/>
        </a:p>
      </dgm:t>
    </dgm:pt>
    <dgm:pt modelId="{6C1BEB17-9E84-477F-94C2-AB2934950997}">
      <dgm:prSet phldrT="[Text]" custT="1"/>
      <dgm:spPr>
        <a:noFill/>
        <a:ln w="6350">
          <a:prstDash val="dash"/>
        </a:ln>
      </dgm:spPr>
      <dgm:t>
        <a:bodyPr anchor="ctr"/>
        <a:lstStyle/>
        <a:p>
          <a:pPr>
            <a:lnSpc>
              <a:spcPct val="100000"/>
            </a:lnSpc>
          </a:pPr>
          <a:r>
            <a:rPr lang="en-NZ" sz="1050" b="1" dirty="0" smtClean="0">
              <a:solidFill>
                <a:schemeClr val="tx1"/>
              </a:solidFill>
              <a:latin typeface="Arial Black" pitchFamily="34" charset="0"/>
            </a:rPr>
            <a:t>E</a:t>
          </a:r>
          <a:endParaRPr lang="en-NZ" sz="1050" b="1" dirty="0">
            <a:solidFill>
              <a:schemeClr val="tx1"/>
            </a:solidFill>
            <a:latin typeface="Arial Black" pitchFamily="34" charset="0"/>
          </a:endParaRPr>
        </a:p>
      </dgm:t>
    </dgm:pt>
    <dgm:pt modelId="{8F804092-77CC-4F6D-ACAD-F440F18E0E91}" type="parTrans" cxnId="{97028F8F-CF13-499C-8EFD-4A10EC7F35ED}">
      <dgm:prSet/>
      <dgm:spPr/>
      <dgm:t>
        <a:bodyPr/>
        <a:lstStyle/>
        <a:p>
          <a:endParaRPr lang="en-US"/>
        </a:p>
      </dgm:t>
    </dgm:pt>
    <dgm:pt modelId="{4AF210FD-677E-41BB-B663-0182E26EB9DE}" type="sibTrans" cxnId="{97028F8F-CF13-499C-8EFD-4A10EC7F35ED}">
      <dgm:prSet/>
      <dgm:spPr/>
      <dgm:t>
        <a:bodyPr/>
        <a:lstStyle/>
        <a:p>
          <a:endParaRPr lang="en-US"/>
        </a:p>
      </dgm:t>
    </dgm:pt>
    <dgm:pt modelId="{F1CF9935-3111-4533-9CA0-EBA81D441A93}">
      <dgm:prSet phldrT="[Text]" custT="1"/>
      <dgm:spPr>
        <a:ln w="12700">
          <a:solidFill>
            <a:schemeClr val="dk1">
              <a:shade val="95000"/>
              <a:satMod val="105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</a:pPr>
          <a:r>
            <a:rPr lang="en-NZ" sz="1050" b="1" dirty="0" smtClean="0">
              <a:solidFill>
                <a:schemeClr val="tx1"/>
              </a:solidFill>
            </a:rPr>
            <a:t>Sectors of interest</a:t>
          </a:r>
          <a:endParaRPr lang="en-NZ" sz="1050" b="1" dirty="0">
            <a:solidFill>
              <a:schemeClr val="tx1"/>
            </a:solidFill>
          </a:endParaRPr>
        </a:p>
      </dgm:t>
    </dgm:pt>
    <dgm:pt modelId="{0192CC3D-8A5C-4A0E-BE6B-9E54A9506231}" type="parTrans" cxnId="{7E47FF55-06E7-48EC-BDEC-39DBF5E11F9D}">
      <dgm:prSet/>
      <dgm:spPr/>
      <dgm:t>
        <a:bodyPr/>
        <a:lstStyle/>
        <a:p>
          <a:endParaRPr lang="en-US"/>
        </a:p>
      </dgm:t>
    </dgm:pt>
    <dgm:pt modelId="{462D9DB1-5898-4408-9A0E-0E3D0E2C5C9A}" type="sibTrans" cxnId="{7E47FF55-06E7-48EC-BDEC-39DBF5E11F9D}">
      <dgm:prSet/>
      <dgm:spPr/>
      <dgm:t>
        <a:bodyPr/>
        <a:lstStyle/>
        <a:p>
          <a:endParaRPr lang="en-US"/>
        </a:p>
      </dgm:t>
    </dgm:pt>
    <dgm:pt modelId="{6CB6B89C-9702-4DA3-8FE2-1F378003CF24}" type="pres">
      <dgm:prSet presAssocID="{39627ACD-B020-4ECD-BAB0-96A500FE87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019B4527-F87A-4D15-95CA-E07F51072A39}" type="pres">
      <dgm:prSet presAssocID="{9D340700-27EC-4FB3-A749-B7371410914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8B20E50-67F3-4996-A816-7B0DD6F5D1AF}" type="pres">
      <dgm:prSet presAssocID="{9D340700-27EC-4FB3-A749-B7371410914D}" presName="bgRect" presStyleLbl="node1" presStyleIdx="0" presStyleCnt="5"/>
      <dgm:spPr/>
      <dgm:t>
        <a:bodyPr/>
        <a:lstStyle/>
        <a:p>
          <a:endParaRPr lang="en-NZ"/>
        </a:p>
      </dgm:t>
    </dgm:pt>
    <dgm:pt modelId="{F9534BE3-4A9D-445A-A477-4CE32015B507}" type="pres">
      <dgm:prSet presAssocID="{9D340700-27EC-4FB3-A749-B7371410914D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2E1951D-A45A-4E96-99F3-00E98C096A8F}" type="pres">
      <dgm:prSet presAssocID="{9D340700-27EC-4FB3-A749-B7371410914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2F915C9-4E46-4F61-A9F1-9D3672A2D071}" type="pres">
      <dgm:prSet presAssocID="{318980D3-02B5-428C-9E62-077868DFE97D}" presName="hSp" presStyleCnt="0"/>
      <dgm:spPr/>
      <dgm:t>
        <a:bodyPr/>
        <a:lstStyle/>
        <a:p>
          <a:endParaRPr lang="en-NZ"/>
        </a:p>
      </dgm:t>
    </dgm:pt>
    <dgm:pt modelId="{FA3B2245-1585-4AA2-8534-2EF082AA30EE}" type="pres">
      <dgm:prSet presAssocID="{318980D3-02B5-428C-9E62-077868DFE97D}" presName="vProcSp" presStyleCnt="0"/>
      <dgm:spPr/>
      <dgm:t>
        <a:bodyPr/>
        <a:lstStyle/>
        <a:p>
          <a:endParaRPr lang="en-NZ"/>
        </a:p>
      </dgm:t>
    </dgm:pt>
    <dgm:pt modelId="{0BB5531C-E691-49EC-A17A-27E63F8BB45F}" type="pres">
      <dgm:prSet presAssocID="{318980D3-02B5-428C-9E62-077868DFE97D}" presName="vSp1" presStyleCnt="0"/>
      <dgm:spPr/>
      <dgm:t>
        <a:bodyPr/>
        <a:lstStyle/>
        <a:p>
          <a:endParaRPr lang="en-NZ"/>
        </a:p>
      </dgm:t>
    </dgm:pt>
    <dgm:pt modelId="{9496C86A-362E-403C-8A9E-C2FB5D9166DA}" type="pres">
      <dgm:prSet presAssocID="{318980D3-02B5-428C-9E62-077868DFE97D}" presName="simulatedConn" presStyleLbl="solidFgAcc1" presStyleIdx="0" presStyleCnt="4"/>
      <dgm:spPr/>
      <dgm:t>
        <a:bodyPr/>
        <a:lstStyle/>
        <a:p>
          <a:endParaRPr lang="en-NZ"/>
        </a:p>
      </dgm:t>
    </dgm:pt>
    <dgm:pt modelId="{22CD790D-8765-49D5-81EF-6E06ACB5C5C2}" type="pres">
      <dgm:prSet presAssocID="{318980D3-02B5-428C-9E62-077868DFE97D}" presName="vSp2" presStyleCnt="0"/>
      <dgm:spPr/>
      <dgm:t>
        <a:bodyPr/>
        <a:lstStyle/>
        <a:p>
          <a:endParaRPr lang="en-NZ"/>
        </a:p>
      </dgm:t>
    </dgm:pt>
    <dgm:pt modelId="{28B4F4E7-D65B-414F-A854-BF8D1649FB55}" type="pres">
      <dgm:prSet presAssocID="{318980D3-02B5-428C-9E62-077868DFE97D}" presName="sibTrans" presStyleCnt="0"/>
      <dgm:spPr/>
      <dgm:t>
        <a:bodyPr/>
        <a:lstStyle/>
        <a:p>
          <a:endParaRPr lang="en-NZ"/>
        </a:p>
      </dgm:t>
    </dgm:pt>
    <dgm:pt modelId="{DB3532A7-2FCB-4E65-8412-D128A69A64EA}" type="pres">
      <dgm:prSet presAssocID="{D2989B34-50D8-4DF5-832A-B5315648EEC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4D820E8-89D8-4B44-9270-A421ECF8888C}" type="pres">
      <dgm:prSet presAssocID="{D2989B34-50D8-4DF5-832A-B5315648EEC9}" presName="bgRect" presStyleLbl="node1" presStyleIdx="1" presStyleCnt="5"/>
      <dgm:spPr/>
      <dgm:t>
        <a:bodyPr/>
        <a:lstStyle/>
        <a:p>
          <a:endParaRPr lang="en-NZ"/>
        </a:p>
      </dgm:t>
    </dgm:pt>
    <dgm:pt modelId="{C453C6C7-80ED-4D1B-8EB8-28F32383BA6E}" type="pres">
      <dgm:prSet presAssocID="{D2989B34-50D8-4DF5-832A-B5315648EEC9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8DAC03D-CAF6-47C3-AD5D-8C057DC3B9C4}" type="pres">
      <dgm:prSet presAssocID="{D2989B34-50D8-4DF5-832A-B5315648EEC9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DA05D9C-E192-4974-ADE9-1026BAC6F0C2}" type="pres">
      <dgm:prSet presAssocID="{330BA85C-0908-407F-93F6-F16886E4D1FC}" presName="hSp" presStyleCnt="0"/>
      <dgm:spPr/>
      <dgm:t>
        <a:bodyPr/>
        <a:lstStyle/>
        <a:p>
          <a:endParaRPr lang="en-NZ"/>
        </a:p>
      </dgm:t>
    </dgm:pt>
    <dgm:pt modelId="{2327925B-827F-4168-A81E-B81E4294FA6A}" type="pres">
      <dgm:prSet presAssocID="{330BA85C-0908-407F-93F6-F16886E4D1FC}" presName="vProcSp" presStyleCnt="0"/>
      <dgm:spPr/>
      <dgm:t>
        <a:bodyPr/>
        <a:lstStyle/>
        <a:p>
          <a:endParaRPr lang="en-NZ"/>
        </a:p>
      </dgm:t>
    </dgm:pt>
    <dgm:pt modelId="{F4005F88-9D3A-4ED0-B681-9960F6260DDF}" type="pres">
      <dgm:prSet presAssocID="{330BA85C-0908-407F-93F6-F16886E4D1FC}" presName="vSp1" presStyleCnt="0"/>
      <dgm:spPr/>
      <dgm:t>
        <a:bodyPr/>
        <a:lstStyle/>
        <a:p>
          <a:endParaRPr lang="en-NZ"/>
        </a:p>
      </dgm:t>
    </dgm:pt>
    <dgm:pt modelId="{10D51262-ED00-483F-B520-D28FC79E6FDF}" type="pres">
      <dgm:prSet presAssocID="{330BA85C-0908-407F-93F6-F16886E4D1FC}" presName="simulatedConn" presStyleLbl="solidFgAcc1" presStyleIdx="1" presStyleCnt="4"/>
      <dgm:spPr/>
      <dgm:t>
        <a:bodyPr/>
        <a:lstStyle/>
        <a:p>
          <a:endParaRPr lang="en-NZ"/>
        </a:p>
      </dgm:t>
    </dgm:pt>
    <dgm:pt modelId="{8860CFDC-5FF0-478E-9F8D-5ACFD8E7F2DE}" type="pres">
      <dgm:prSet presAssocID="{330BA85C-0908-407F-93F6-F16886E4D1FC}" presName="vSp2" presStyleCnt="0"/>
      <dgm:spPr/>
      <dgm:t>
        <a:bodyPr/>
        <a:lstStyle/>
        <a:p>
          <a:endParaRPr lang="en-NZ"/>
        </a:p>
      </dgm:t>
    </dgm:pt>
    <dgm:pt modelId="{7A229321-AFF8-460F-AE9F-2CFA46F30B1E}" type="pres">
      <dgm:prSet presAssocID="{330BA85C-0908-407F-93F6-F16886E4D1FC}" presName="sibTrans" presStyleCnt="0"/>
      <dgm:spPr/>
      <dgm:t>
        <a:bodyPr/>
        <a:lstStyle/>
        <a:p>
          <a:endParaRPr lang="en-NZ"/>
        </a:p>
      </dgm:t>
    </dgm:pt>
    <dgm:pt modelId="{D531E1B0-F7F7-4E78-A544-2A375DE51C14}" type="pres">
      <dgm:prSet presAssocID="{1AB09356-AE91-47C8-812F-AB5EB6E46E6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6ECEB13-4EC5-4EF6-90CB-C3A9A404A515}" type="pres">
      <dgm:prSet presAssocID="{1AB09356-AE91-47C8-812F-AB5EB6E46E66}" presName="bgRect" presStyleLbl="node1" presStyleIdx="2" presStyleCnt="5" custScaleX="90959"/>
      <dgm:spPr/>
      <dgm:t>
        <a:bodyPr/>
        <a:lstStyle/>
        <a:p>
          <a:endParaRPr lang="en-NZ"/>
        </a:p>
      </dgm:t>
    </dgm:pt>
    <dgm:pt modelId="{D67214C7-2C06-4964-9C7C-0D6A012F95AD}" type="pres">
      <dgm:prSet presAssocID="{1AB09356-AE91-47C8-812F-AB5EB6E46E66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E0F4A0C-D7D8-4ECA-866F-4349B35A29E0}" type="pres">
      <dgm:prSet presAssocID="{1AB09356-AE91-47C8-812F-AB5EB6E46E66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F74E27F-6719-442A-B783-A43D57C799EA}" type="pres">
      <dgm:prSet presAssocID="{57166246-9F74-4B1B-A9A9-4F51A80EA06C}" presName="hSp" presStyleCnt="0"/>
      <dgm:spPr/>
      <dgm:t>
        <a:bodyPr/>
        <a:lstStyle/>
        <a:p>
          <a:endParaRPr lang="en-NZ"/>
        </a:p>
      </dgm:t>
    </dgm:pt>
    <dgm:pt modelId="{AE567E89-9E54-4187-8735-34FB7E994A4A}" type="pres">
      <dgm:prSet presAssocID="{57166246-9F74-4B1B-A9A9-4F51A80EA06C}" presName="vProcSp" presStyleCnt="0"/>
      <dgm:spPr/>
      <dgm:t>
        <a:bodyPr/>
        <a:lstStyle/>
        <a:p>
          <a:endParaRPr lang="en-NZ"/>
        </a:p>
      </dgm:t>
    </dgm:pt>
    <dgm:pt modelId="{A6C15976-DF37-4D3B-8893-2B7BD626A98C}" type="pres">
      <dgm:prSet presAssocID="{57166246-9F74-4B1B-A9A9-4F51A80EA06C}" presName="vSp1" presStyleCnt="0"/>
      <dgm:spPr/>
      <dgm:t>
        <a:bodyPr/>
        <a:lstStyle/>
        <a:p>
          <a:endParaRPr lang="en-NZ"/>
        </a:p>
      </dgm:t>
    </dgm:pt>
    <dgm:pt modelId="{A054215F-4EFC-4957-9CC3-2B8E926B4F4C}" type="pres">
      <dgm:prSet presAssocID="{57166246-9F74-4B1B-A9A9-4F51A80EA06C}" presName="simulatedConn" presStyleLbl="solidFgAcc1" presStyleIdx="2" presStyleCnt="4"/>
      <dgm:spPr/>
      <dgm:t>
        <a:bodyPr/>
        <a:lstStyle/>
        <a:p>
          <a:endParaRPr lang="en-NZ"/>
        </a:p>
      </dgm:t>
    </dgm:pt>
    <dgm:pt modelId="{91800ACC-8C53-403D-8020-7F0D9FF9FFC4}" type="pres">
      <dgm:prSet presAssocID="{57166246-9F74-4B1B-A9A9-4F51A80EA06C}" presName="vSp2" presStyleCnt="0"/>
      <dgm:spPr/>
      <dgm:t>
        <a:bodyPr/>
        <a:lstStyle/>
        <a:p>
          <a:endParaRPr lang="en-NZ"/>
        </a:p>
      </dgm:t>
    </dgm:pt>
    <dgm:pt modelId="{0C0B54E4-096F-4D7F-9C54-C9D8B10DCD7E}" type="pres">
      <dgm:prSet presAssocID="{57166246-9F74-4B1B-A9A9-4F51A80EA06C}" presName="sibTrans" presStyleCnt="0"/>
      <dgm:spPr/>
      <dgm:t>
        <a:bodyPr/>
        <a:lstStyle/>
        <a:p>
          <a:endParaRPr lang="en-NZ"/>
        </a:p>
      </dgm:t>
    </dgm:pt>
    <dgm:pt modelId="{B9FE6DA8-B970-475B-AF9B-919FBB863E7B}" type="pres">
      <dgm:prSet presAssocID="{EF93A752-D9A2-4F10-B801-94BD76B9D02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B8660BC-F96A-4100-8B40-CBDFC2C032F9}" type="pres">
      <dgm:prSet presAssocID="{EF93A752-D9A2-4F10-B801-94BD76B9D02B}" presName="bgRect" presStyleLbl="node1" presStyleIdx="3" presStyleCnt="5" custScaleX="106415"/>
      <dgm:spPr/>
      <dgm:t>
        <a:bodyPr/>
        <a:lstStyle/>
        <a:p>
          <a:endParaRPr lang="en-NZ"/>
        </a:p>
      </dgm:t>
    </dgm:pt>
    <dgm:pt modelId="{2B19F46F-FDA0-47EA-85F5-0079DB11AE67}" type="pres">
      <dgm:prSet presAssocID="{EF93A752-D9A2-4F10-B801-94BD76B9D02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8D9D27B-F97F-4722-8D6A-AC9BA0C4776E}" type="pres">
      <dgm:prSet presAssocID="{EF93A752-D9A2-4F10-B801-94BD76B9D02B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21D329F-7665-4E8A-9AD8-C0402F30611B}" type="pres">
      <dgm:prSet presAssocID="{C6C181C7-6E32-4619-BE5D-02BD5AA6B777}" presName="hSp" presStyleCnt="0"/>
      <dgm:spPr/>
      <dgm:t>
        <a:bodyPr/>
        <a:lstStyle/>
        <a:p>
          <a:endParaRPr lang="en-NZ"/>
        </a:p>
      </dgm:t>
    </dgm:pt>
    <dgm:pt modelId="{F12E540D-801C-4D69-BFAA-547CA15F1DF4}" type="pres">
      <dgm:prSet presAssocID="{C6C181C7-6E32-4619-BE5D-02BD5AA6B777}" presName="vProcSp" presStyleCnt="0"/>
      <dgm:spPr/>
      <dgm:t>
        <a:bodyPr/>
        <a:lstStyle/>
        <a:p>
          <a:endParaRPr lang="en-NZ"/>
        </a:p>
      </dgm:t>
    </dgm:pt>
    <dgm:pt modelId="{0B0D1B8D-7371-486D-B6C3-1B6357AF9AE8}" type="pres">
      <dgm:prSet presAssocID="{C6C181C7-6E32-4619-BE5D-02BD5AA6B777}" presName="vSp1" presStyleCnt="0"/>
      <dgm:spPr/>
      <dgm:t>
        <a:bodyPr/>
        <a:lstStyle/>
        <a:p>
          <a:endParaRPr lang="en-NZ"/>
        </a:p>
      </dgm:t>
    </dgm:pt>
    <dgm:pt modelId="{170A585E-7C6A-4FDF-BAD7-8CE33A3758D7}" type="pres">
      <dgm:prSet presAssocID="{C6C181C7-6E32-4619-BE5D-02BD5AA6B777}" presName="simulatedConn" presStyleLbl="solidFgAcc1" presStyleIdx="3" presStyleCnt="4"/>
      <dgm:spPr/>
      <dgm:t>
        <a:bodyPr/>
        <a:lstStyle/>
        <a:p>
          <a:endParaRPr lang="en-NZ"/>
        </a:p>
      </dgm:t>
    </dgm:pt>
    <dgm:pt modelId="{0D6DB499-7154-4524-A037-9DE024C1309B}" type="pres">
      <dgm:prSet presAssocID="{C6C181C7-6E32-4619-BE5D-02BD5AA6B777}" presName="vSp2" presStyleCnt="0"/>
      <dgm:spPr/>
      <dgm:t>
        <a:bodyPr/>
        <a:lstStyle/>
        <a:p>
          <a:endParaRPr lang="en-NZ"/>
        </a:p>
      </dgm:t>
    </dgm:pt>
    <dgm:pt modelId="{5E34E05A-99A5-4F39-AFD6-18E847F4F0AE}" type="pres">
      <dgm:prSet presAssocID="{C6C181C7-6E32-4619-BE5D-02BD5AA6B777}" presName="sibTrans" presStyleCnt="0"/>
      <dgm:spPr/>
      <dgm:t>
        <a:bodyPr/>
        <a:lstStyle/>
        <a:p>
          <a:endParaRPr lang="en-NZ"/>
        </a:p>
      </dgm:t>
    </dgm:pt>
    <dgm:pt modelId="{2681F993-0DE8-45D0-AF2E-0C219EF3A2CF}" type="pres">
      <dgm:prSet presAssocID="{6C1BEB17-9E84-477F-94C2-AB2934950997}" presName="compositeNode" presStyleCnt="0">
        <dgm:presLayoutVars>
          <dgm:bulletEnabled val="1"/>
        </dgm:presLayoutVars>
      </dgm:prSet>
      <dgm:spPr/>
    </dgm:pt>
    <dgm:pt modelId="{F2ECD5EE-56BC-4537-82F7-129BDF840FFC}" type="pres">
      <dgm:prSet presAssocID="{6C1BEB17-9E84-477F-94C2-AB2934950997}" presName="bgRect" presStyleLbl="node1" presStyleIdx="4" presStyleCnt="5"/>
      <dgm:spPr/>
      <dgm:t>
        <a:bodyPr/>
        <a:lstStyle/>
        <a:p>
          <a:endParaRPr lang="en-US"/>
        </a:p>
      </dgm:t>
    </dgm:pt>
    <dgm:pt modelId="{53C9562D-A148-45BB-BF57-5C4B259E64DD}" type="pres">
      <dgm:prSet presAssocID="{6C1BEB17-9E84-477F-94C2-AB293495099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09641-19BB-4B80-982C-1C2F4A963FD9}" type="pres">
      <dgm:prSet presAssocID="{6C1BEB17-9E84-477F-94C2-AB293495099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C05924-00A1-476D-AA88-353AFFD5D32F}" type="presOf" srcId="{7EE87350-0718-4BAC-8C58-DF0ADE2425AB}" destId="{9E0F4A0C-D7D8-4ECA-866F-4349B35A29E0}" srcOrd="0" destOrd="0" presId="urn:microsoft.com/office/officeart/2005/8/layout/hProcess7#2"/>
    <dgm:cxn modelId="{87200D7E-FF01-42AF-8C00-2ABCAAF8627F}" type="presOf" srcId="{9D340700-27EC-4FB3-A749-B7371410914D}" destId="{08B20E50-67F3-4996-A816-7B0DD6F5D1AF}" srcOrd="0" destOrd="0" presId="urn:microsoft.com/office/officeart/2005/8/layout/hProcess7#2"/>
    <dgm:cxn modelId="{3805F781-6CED-4519-B7B9-82CA137645BD}" type="presOf" srcId="{6C1BEB17-9E84-477F-94C2-AB2934950997}" destId="{53C9562D-A148-45BB-BF57-5C4B259E64DD}" srcOrd="1" destOrd="0" presId="urn:microsoft.com/office/officeart/2005/8/layout/hProcess7#2"/>
    <dgm:cxn modelId="{F2E8F5FD-F379-4A49-B14E-D21969ABDE15}" srcId="{9D340700-27EC-4FB3-A749-B7371410914D}" destId="{A878CBE5-C206-477E-B455-C3348EEE13D2}" srcOrd="0" destOrd="0" parTransId="{55A92BC1-EA44-42B9-965C-E5EBDD6DEA3B}" sibTransId="{3B3A772E-FC60-4771-910A-839C0C11C912}"/>
    <dgm:cxn modelId="{6D1A9C98-251D-4E05-B0BB-1FFB6E0A3E09}" type="presOf" srcId="{EF93A752-D9A2-4F10-B801-94BD76B9D02B}" destId="{CB8660BC-F96A-4100-8B40-CBDFC2C032F9}" srcOrd="0" destOrd="0" presId="urn:microsoft.com/office/officeart/2005/8/layout/hProcess7#2"/>
    <dgm:cxn modelId="{34F92E68-C10F-4455-A716-4E1618003603}" type="presOf" srcId="{1AB09356-AE91-47C8-812F-AB5EB6E46E66}" destId="{E6ECEB13-4EC5-4EF6-90CB-C3A9A404A515}" srcOrd="0" destOrd="0" presId="urn:microsoft.com/office/officeart/2005/8/layout/hProcess7#2"/>
    <dgm:cxn modelId="{B99CF504-1625-44F9-8DDA-10585D3720AC}" srcId="{D2989B34-50D8-4DF5-832A-B5315648EEC9}" destId="{EF2929A0-5C52-45C0-9332-40FC857ACE9A}" srcOrd="0" destOrd="0" parTransId="{C5196F8D-EEBB-4C98-8B31-B17C11B6D49D}" sibTransId="{4D46E233-FF28-4445-8A9A-FDE27B1B5DFD}"/>
    <dgm:cxn modelId="{7E47FF55-06E7-48EC-BDEC-39DBF5E11F9D}" srcId="{6C1BEB17-9E84-477F-94C2-AB2934950997}" destId="{F1CF9935-3111-4533-9CA0-EBA81D441A93}" srcOrd="0" destOrd="0" parTransId="{0192CC3D-8A5C-4A0E-BE6B-9E54A9506231}" sibTransId="{462D9DB1-5898-4408-9A0E-0E3D0E2C5C9A}"/>
    <dgm:cxn modelId="{FC5FA759-ABD4-4EF9-A075-55605BEA0DA6}" srcId="{39627ACD-B020-4ECD-BAB0-96A500FE878F}" destId="{9D340700-27EC-4FB3-A749-B7371410914D}" srcOrd="0" destOrd="0" parTransId="{B55880DD-F9C3-447B-8F8B-1C0B2C3EF743}" sibTransId="{318980D3-02B5-428C-9E62-077868DFE97D}"/>
    <dgm:cxn modelId="{C783A19F-F31B-4FD1-836E-F31C25EED503}" srcId="{39627ACD-B020-4ECD-BAB0-96A500FE878F}" destId="{D2989B34-50D8-4DF5-832A-B5315648EEC9}" srcOrd="1" destOrd="0" parTransId="{10418434-988B-4212-8D06-99B3A28D2A8D}" sibTransId="{330BA85C-0908-407F-93F6-F16886E4D1FC}"/>
    <dgm:cxn modelId="{62AAE5AF-ACF1-4992-9073-787CFF3A5C22}" type="presOf" srcId="{EF93A752-D9A2-4F10-B801-94BD76B9D02B}" destId="{2B19F46F-FDA0-47EA-85F5-0079DB11AE67}" srcOrd="1" destOrd="0" presId="urn:microsoft.com/office/officeart/2005/8/layout/hProcess7#2"/>
    <dgm:cxn modelId="{EFD8D0AB-1BF9-4BBC-A6B8-93E3A166C797}" type="presOf" srcId="{1AB09356-AE91-47C8-812F-AB5EB6E46E66}" destId="{D67214C7-2C06-4964-9C7C-0D6A012F95AD}" srcOrd="1" destOrd="0" presId="urn:microsoft.com/office/officeart/2005/8/layout/hProcess7#2"/>
    <dgm:cxn modelId="{E16B2D7C-55BB-4268-95F7-4DC1F4CB62C6}" type="presOf" srcId="{9D340700-27EC-4FB3-A749-B7371410914D}" destId="{F9534BE3-4A9D-445A-A477-4CE32015B507}" srcOrd="1" destOrd="0" presId="urn:microsoft.com/office/officeart/2005/8/layout/hProcess7#2"/>
    <dgm:cxn modelId="{A6550285-922C-4B71-87BD-C41021592468}" type="presOf" srcId="{D2989B34-50D8-4DF5-832A-B5315648EEC9}" destId="{C453C6C7-80ED-4D1B-8EB8-28F32383BA6E}" srcOrd="1" destOrd="0" presId="urn:microsoft.com/office/officeart/2005/8/layout/hProcess7#2"/>
    <dgm:cxn modelId="{105F6965-3B90-46E5-90E8-07249E11E199}" srcId="{39627ACD-B020-4ECD-BAB0-96A500FE878F}" destId="{1AB09356-AE91-47C8-812F-AB5EB6E46E66}" srcOrd="2" destOrd="0" parTransId="{96989391-7CB1-4E37-8365-B1905064314D}" sibTransId="{57166246-9F74-4B1B-A9A9-4F51A80EA06C}"/>
    <dgm:cxn modelId="{0238444D-5E39-4947-911A-E2A0817BB415}" type="presOf" srcId="{EF2929A0-5C52-45C0-9332-40FC857ACE9A}" destId="{68DAC03D-CAF6-47C3-AD5D-8C057DC3B9C4}" srcOrd="0" destOrd="0" presId="urn:microsoft.com/office/officeart/2005/8/layout/hProcess7#2"/>
    <dgm:cxn modelId="{BEE0E298-0363-4F68-88E2-3DB3166F6FF4}" srcId="{39627ACD-B020-4ECD-BAB0-96A500FE878F}" destId="{EF93A752-D9A2-4F10-B801-94BD76B9D02B}" srcOrd="3" destOrd="0" parTransId="{629295B5-6FC8-4712-A45F-027D1BBCCC12}" sibTransId="{C6C181C7-6E32-4619-BE5D-02BD5AA6B777}"/>
    <dgm:cxn modelId="{52CA27AE-0069-46FA-AD83-7C4CC0815F6B}" srcId="{EF93A752-D9A2-4F10-B801-94BD76B9D02B}" destId="{8BF4DC11-BFFA-45E0-AF91-0AEA0A138181}" srcOrd="0" destOrd="0" parTransId="{30CA87EC-23D5-4CD5-8575-8ACCE9C5AA1E}" sibTransId="{1E148478-2601-4A5D-A2AD-EE88BE16F8D6}"/>
    <dgm:cxn modelId="{A09D0B8C-140A-4568-9747-EAE782A1DB5F}" type="presOf" srcId="{6C1BEB17-9E84-477F-94C2-AB2934950997}" destId="{F2ECD5EE-56BC-4537-82F7-129BDF840FFC}" srcOrd="0" destOrd="0" presId="urn:microsoft.com/office/officeart/2005/8/layout/hProcess7#2"/>
    <dgm:cxn modelId="{188FD86B-A60D-46DD-8592-80336E9B7A6A}" srcId="{1AB09356-AE91-47C8-812F-AB5EB6E46E66}" destId="{7EE87350-0718-4BAC-8C58-DF0ADE2425AB}" srcOrd="0" destOrd="0" parTransId="{0F8EF5BC-A27F-4B59-BACA-0D3A3D356D50}" sibTransId="{BE171979-15B1-4DDB-A729-6EFD73E52DFB}"/>
    <dgm:cxn modelId="{97028F8F-CF13-499C-8EFD-4A10EC7F35ED}" srcId="{39627ACD-B020-4ECD-BAB0-96A500FE878F}" destId="{6C1BEB17-9E84-477F-94C2-AB2934950997}" srcOrd="4" destOrd="0" parTransId="{8F804092-77CC-4F6D-ACAD-F440F18E0E91}" sibTransId="{4AF210FD-677E-41BB-B663-0182E26EB9DE}"/>
    <dgm:cxn modelId="{4DEF8E2C-E582-4DFA-9FC0-2A6EE37CC009}" type="presOf" srcId="{F1CF9935-3111-4533-9CA0-EBA81D441A93}" destId="{96F09641-19BB-4B80-982C-1C2F4A963FD9}" srcOrd="0" destOrd="0" presId="urn:microsoft.com/office/officeart/2005/8/layout/hProcess7#2"/>
    <dgm:cxn modelId="{0F273186-E7C9-4B24-8D53-2668CD24DBDB}" type="presOf" srcId="{8BF4DC11-BFFA-45E0-AF91-0AEA0A138181}" destId="{38D9D27B-F97F-4722-8D6A-AC9BA0C4776E}" srcOrd="0" destOrd="0" presId="urn:microsoft.com/office/officeart/2005/8/layout/hProcess7#2"/>
    <dgm:cxn modelId="{09FDA4D3-2BAA-40C6-A162-F74B84946DDA}" type="presOf" srcId="{39627ACD-B020-4ECD-BAB0-96A500FE878F}" destId="{6CB6B89C-9702-4DA3-8FE2-1F378003CF24}" srcOrd="0" destOrd="0" presId="urn:microsoft.com/office/officeart/2005/8/layout/hProcess7#2"/>
    <dgm:cxn modelId="{21D4A8D2-DBED-4A69-8290-08BC0B6DF0A6}" type="presOf" srcId="{A878CBE5-C206-477E-B455-C3348EEE13D2}" destId="{A2E1951D-A45A-4E96-99F3-00E98C096A8F}" srcOrd="0" destOrd="0" presId="urn:microsoft.com/office/officeart/2005/8/layout/hProcess7#2"/>
    <dgm:cxn modelId="{80222F43-FF4F-4152-8333-5D4BF77ABA97}" type="presOf" srcId="{D2989B34-50D8-4DF5-832A-B5315648EEC9}" destId="{94D820E8-89D8-4B44-9270-A421ECF8888C}" srcOrd="0" destOrd="0" presId="urn:microsoft.com/office/officeart/2005/8/layout/hProcess7#2"/>
    <dgm:cxn modelId="{4DC05946-AA39-417A-8FAB-181B39664424}" type="presParOf" srcId="{6CB6B89C-9702-4DA3-8FE2-1F378003CF24}" destId="{019B4527-F87A-4D15-95CA-E07F51072A39}" srcOrd="0" destOrd="0" presId="urn:microsoft.com/office/officeart/2005/8/layout/hProcess7#2"/>
    <dgm:cxn modelId="{CD5AE946-42B5-4DEF-A9A2-3D8F5231062E}" type="presParOf" srcId="{019B4527-F87A-4D15-95CA-E07F51072A39}" destId="{08B20E50-67F3-4996-A816-7B0DD6F5D1AF}" srcOrd="0" destOrd="0" presId="urn:microsoft.com/office/officeart/2005/8/layout/hProcess7#2"/>
    <dgm:cxn modelId="{71923876-28E8-40F9-BEFF-2BA5AE2DE156}" type="presParOf" srcId="{019B4527-F87A-4D15-95CA-E07F51072A39}" destId="{F9534BE3-4A9D-445A-A477-4CE32015B507}" srcOrd="1" destOrd="0" presId="urn:microsoft.com/office/officeart/2005/8/layout/hProcess7#2"/>
    <dgm:cxn modelId="{484FCD88-2A7E-496A-BF06-E65478440DAA}" type="presParOf" srcId="{019B4527-F87A-4D15-95CA-E07F51072A39}" destId="{A2E1951D-A45A-4E96-99F3-00E98C096A8F}" srcOrd="2" destOrd="0" presId="urn:microsoft.com/office/officeart/2005/8/layout/hProcess7#2"/>
    <dgm:cxn modelId="{808D6730-942E-4B07-B0F5-0F1AC5C2C285}" type="presParOf" srcId="{6CB6B89C-9702-4DA3-8FE2-1F378003CF24}" destId="{F2F915C9-4E46-4F61-A9F1-9D3672A2D071}" srcOrd="1" destOrd="0" presId="urn:microsoft.com/office/officeart/2005/8/layout/hProcess7#2"/>
    <dgm:cxn modelId="{FD0CF834-BB43-4750-B45A-8411CB284104}" type="presParOf" srcId="{6CB6B89C-9702-4DA3-8FE2-1F378003CF24}" destId="{FA3B2245-1585-4AA2-8534-2EF082AA30EE}" srcOrd="2" destOrd="0" presId="urn:microsoft.com/office/officeart/2005/8/layout/hProcess7#2"/>
    <dgm:cxn modelId="{64FC4AF0-DA9F-4DC0-8D62-923902F518C8}" type="presParOf" srcId="{FA3B2245-1585-4AA2-8534-2EF082AA30EE}" destId="{0BB5531C-E691-49EC-A17A-27E63F8BB45F}" srcOrd="0" destOrd="0" presId="urn:microsoft.com/office/officeart/2005/8/layout/hProcess7#2"/>
    <dgm:cxn modelId="{4964DEAA-6B36-4563-B888-FC17FBF4B0D3}" type="presParOf" srcId="{FA3B2245-1585-4AA2-8534-2EF082AA30EE}" destId="{9496C86A-362E-403C-8A9E-C2FB5D9166DA}" srcOrd="1" destOrd="0" presId="urn:microsoft.com/office/officeart/2005/8/layout/hProcess7#2"/>
    <dgm:cxn modelId="{FDBA12CC-0BB0-4D32-959E-6C0FB504F329}" type="presParOf" srcId="{FA3B2245-1585-4AA2-8534-2EF082AA30EE}" destId="{22CD790D-8765-49D5-81EF-6E06ACB5C5C2}" srcOrd="2" destOrd="0" presId="urn:microsoft.com/office/officeart/2005/8/layout/hProcess7#2"/>
    <dgm:cxn modelId="{23822157-86B9-431F-8443-7C4935F712AD}" type="presParOf" srcId="{6CB6B89C-9702-4DA3-8FE2-1F378003CF24}" destId="{28B4F4E7-D65B-414F-A854-BF8D1649FB55}" srcOrd="3" destOrd="0" presId="urn:microsoft.com/office/officeart/2005/8/layout/hProcess7#2"/>
    <dgm:cxn modelId="{256914BF-E507-4028-9C0A-43EA1D142090}" type="presParOf" srcId="{6CB6B89C-9702-4DA3-8FE2-1F378003CF24}" destId="{DB3532A7-2FCB-4E65-8412-D128A69A64EA}" srcOrd="4" destOrd="0" presId="urn:microsoft.com/office/officeart/2005/8/layout/hProcess7#2"/>
    <dgm:cxn modelId="{1397C691-AE5C-4896-AEA3-B58234B0762D}" type="presParOf" srcId="{DB3532A7-2FCB-4E65-8412-D128A69A64EA}" destId="{94D820E8-89D8-4B44-9270-A421ECF8888C}" srcOrd="0" destOrd="0" presId="urn:microsoft.com/office/officeart/2005/8/layout/hProcess7#2"/>
    <dgm:cxn modelId="{1D775261-54C8-4C03-9838-652FD8045EE7}" type="presParOf" srcId="{DB3532A7-2FCB-4E65-8412-D128A69A64EA}" destId="{C453C6C7-80ED-4D1B-8EB8-28F32383BA6E}" srcOrd="1" destOrd="0" presId="urn:microsoft.com/office/officeart/2005/8/layout/hProcess7#2"/>
    <dgm:cxn modelId="{4ADE4117-204C-498F-B52E-DDD5064F42C9}" type="presParOf" srcId="{DB3532A7-2FCB-4E65-8412-D128A69A64EA}" destId="{68DAC03D-CAF6-47C3-AD5D-8C057DC3B9C4}" srcOrd="2" destOrd="0" presId="urn:microsoft.com/office/officeart/2005/8/layout/hProcess7#2"/>
    <dgm:cxn modelId="{C5111C86-2819-4F97-8C74-C06A40985DE6}" type="presParOf" srcId="{6CB6B89C-9702-4DA3-8FE2-1F378003CF24}" destId="{4DA05D9C-E192-4974-ADE9-1026BAC6F0C2}" srcOrd="5" destOrd="0" presId="urn:microsoft.com/office/officeart/2005/8/layout/hProcess7#2"/>
    <dgm:cxn modelId="{712126B2-2801-4935-BA5A-0387D13A2FFB}" type="presParOf" srcId="{6CB6B89C-9702-4DA3-8FE2-1F378003CF24}" destId="{2327925B-827F-4168-A81E-B81E4294FA6A}" srcOrd="6" destOrd="0" presId="urn:microsoft.com/office/officeart/2005/8/layout/hProcess7#2"/>
    <dgm:cxn modelId="{A93B59F8-ED87-4986-B194-1A3859FEBC1B}" type="presParOf" srcId="{2327925B-827F-4168-A81E-B81E4294FA6A}" destId="{F4005F88-9D3A-4ED0-B681-9960F6260DDF}" srcOrd="0" destOrd="0" presId="urn:microsoft.com/office/officeart/2005/8/layout/hProcess7#2"/>
    <dgm:cxn modelId="{246D9237-F3ED-4CF7-B913-6C096C32046E}" type="presParOf" srcId="{2327925B-827F-4168-A81E-B81E4294FA6A}" destId="{10D51262-ED00-483F-B520-D28FC79E6FDF}" srcOrd="1" destOrd="0" presId="urn:microsoft.com/office/officeart/2005/8/layout/hProcess7#2"/>
    <dgm:cxn modelId="{C1C938B5-1A2C-442D-8FC9-E95EFEE79BB8}" type="presParOf" srcId="{2327925B-827F-4168-A81E-B81E4294FA6A}" destId="{8860CFDC-5FF0-478E-9F8D-5ACFD8E7F2DE}" srcOrd="2" destOrd="0" presId="urn:microsoft.com/office/officeart/2005/8/layout/hProcess7#2"/>
    <dgm:cxn modelId="{32857868-3A82-468B-875F-3E52EBE5B8B4}" type="presParOf" srcId="{6CB6B89C-9702-4DA3-8FE2-1F378003CF24}" destId="{7A229321-AFF8-460F-AE9F-2CFA46F30B1E}" srcOrd="7" destOrd="0" presId="urn:microsoft.com/office/officeart/2005/8/layout/hProcess7#2"/>
    <dgm:cxn modelId="{201339D7-3CE5-4386-B23E-F78AF865BE97}" type="presParOf" srcId="{6CB6B89C-9702-4DA3-8FE2-1F378003CF24}" destId="{D531E1B0-F7F7-4E78-A544-2A375DE51C14}" srcOrd="8" destOrd="0" presId="urn:microsoft.com/office/officeart/2005/8/layout/hProcess7#2"/>
    <dgm:cxn modelId="{5A9C3621-6E83-4949-9802-C251191DAA56}" type="presParOf" srcId="{D531E1B0-F7F7-4E78-A544-2A375DE51C14}" destId="{E6ECEB13-4EC5-4EF6-90CB-C3A9A404A515}" srcOrd="0" destOrd="0" presId="urn:microsoft.com/office/officeart/2005/8/layout/hProcess7#2"/>
    <dgm:cxn modelId="{F9592333-886C-4FDC-8731-C995924560E8}" type="presParOf" srcId="{D531E1B0-F7F7-4E78-A544-2A375DE51C14}" destId="{D67214C7-2C06-4964-9C7C-0D6A012F95AD}" srcOrd="1" destOrd="0" presId="urn:microsoft.com/office/officeart/2005/8/layout/hProcess7#2"/>
    <dgm:cxn modelId="{433622F7-3830-4996-AD3B-A69C4D93E79D}" type="presParOf" srcId="{D531E1B0-F7F7-4E78-A544-2A375DE51C14}" destId="{9E0F4A0C-D7D8-4ECA-866F-4349B35A29E0}" srcOrd="2" destOrd="0" presId="urn:microsoft.com/office/officeart/2005/8/layout/hProcess7#2"/>
    <dgm:cxn modelId="{2F9A1866-C984-446F-9871-FA1E944E2386}" type="presParOf" srcId="{6CB6B89C-9702-4DA3-8FE2-1F378003CF24}" destId="{DF74E27F-6719-442A-B783-A43D57C799EA}" srcOrd="9" destOrd="0" presId="urn:microsoft.com/office/officeart/2005/8/layout/hProcess7#2"/>
    <dgm:cxn modelId="{290C12FC-94D9-43AB-8EA9-3496275D3BEE}" type="presParOf" srcId="{6CB6B89C-9702-4DA3-8FE2-1F378003CF24}" destId="{AE567E89-9E54-4187-8735-34FB7E994A4A}" srcOrd="10" destOrd="0" presId="urn:microsoft.com/office/officeart/2005/8/layout/hProcess7#2"/>
    <dgm:cxn modelId="{ADF5BD77-4B43-461B-BD41-89C6F3EDD818}" type="presParOf" srcId="{AE567E89-9E54-4187-8735-34FB7E994A4A}" destId="{A6C15976-DF37-4D3B-8893-2B7BD626A98C}" srcOrd="0" destOrd="0" presId="urn:microsoft.com/office/officeart/2005/8/layout/hProcess7#2"/>
    <dgm:cxn modelId="{35CA3533-53CA-4B9D-BF45-4B848F2F2B9E}" type="presParOf" srcId="{AE567E89-9E54-4187-8735-34FB7E994A4A}" destId="{A054215F-4EFC-4957-9CC3-2B8E926B4F4C}" srcOrd="1" destOrd="0" presId="urn:microsoft.com/office/officeart/2005/8/layout/hProcess7#2"/>
    <dgm:cxn modelId="{22621482-B2E1-413C-9060-45C1123D7490}" type="presParOf" srcId="{AE567E89-9E54-4187-8735-34FB7E994A4A}" destId="{91800ACC-8C53-403D-8020-7F0D9FF9FFC4}" srcOrd="2" destOrd="0" presId="urn:microsoft.com/office/officeart/2005/8/layout/hProcess7#2"/>
    <dgm:cxn modelId="{33E058BF-ECA6-4020-8141-B6373C8079C5}" type="presParOf" srcId="{6CB6B89C-9702-4DA3-8FE2-1F378003CF24}" destId="{0C0B54E4-096F-4D7F-9C54-C9D8B10DCD7E}" srcOrd="11" destOrd="0" presId="urn:microsoft.com/office/officeart/2005/8/layout/hProcess7#2"/>
    <dgm:cxn modelId="{B825FEB0-3A6B-42E2-A700-AE5ECEA0E1B2}" type="presParOf" srcId="{6CB6B89C-9702-4DA3-8FE2-1F378003CF24}" destId="{B9FE6DA8-B970-475B-AF9B-919FBB863E7B}" srcOrd="12" destOrd="0" presId="urn:microsoft.com/office/officeart/2005/8/layout/hProcess7#2"/>
    <dgm:cxn modelId="{DB25260C-CC9D-4173-9B0F-DE8345506188}" type="presParOf" srcId="{B9FE6DA8-B970-475B-AF9B-919FBB863E7B}" destId="{CB8660BC-F96A-4100-8B40-CBDFC2C032F9}" srcOrd="0" destOrd="0" presId="urn:microsoft.com/office/officeart/2005/8/layout/hProcess7#2"/>
    <dgm:cxn modelId="{31BF3192-7C48-45AE-8DE6-909E606A9328}" type="presParOf" srcId="{B9FE6DA8-B970-475B-AF9B-919FBB863E7B}" destId="{2B19F46F-FDA0-47EA-85F5-0079DB11AE67}" srcOrd="1" destOrd="0" presId="urn:microsoft.com/office/officeart/2005/8/layout/hProcess7#2"/>
    <dgm:cxn modelId="{31DE06E2-3256-422B-B8EA-AC0616537EA8}" type="presParOf" srcId="{B9FE6DA8-B970-475B-AF9B-919FBB863E7B}" destId="{38D9D27B-F97F-4722-8D6A-AC9BA0C4776E}" srcOrd="2" destOrd="0" presId="urn:microsoft.com/office/officeart/2005/8/layout/hProcess7#2"/>
    <dgm:cxn modelId="{D1902A97-A4DE-4A70-8556-D1A1567F2E03}" type="presParOf" srcId="{6CB6B89C-9702-4DA3-8FE2-1F378003CF24}" destId="{921D329F-7665-4E8A-9AD8-C0402F30611B}" srcOrd="13" destOrd="0" presId="urn:microsoft.com/office/officeart/2005/8/layout/hProcess7#2"/>
    <dgm:cxn modelId="{C2199D60-7AE4-469D-8F03-822AB3D2A148}" type="presParOf" srcId="{6CB6B89C-9702-4DA3-8FE2-1F378003CF24}" destId="{F12E540D-801C-4D69-BFAA-547CA15F1DF4}" srcOrd="14" destOrd="0" presId="urn:microsoft.com/office/officeart/2005/8/layout/hProcess7#2"/>
    <dgm:cxn modelId="{0C415AF5-8C6D-45F2-A6A3-94DA0BD1A2A6}" type="presParOf" srcId="{F12E540D-801C-4D69-BFAA-547CA15F1DF4}" destId="{0B0D1B8D-7371-486D-B6C3-1B6357AF9AE8}" srcOrd="0" destOrd="0" presId="urn:microsoft.com/office/officeart/2005/8/layout/hProcess7#2"/>
    <dgm:cxn modelId="{B1E999D9-466D-4271-83BF-22D4C7BDF232}" type="presParOf" srcId="{F12E540D-801C-4D69-BFAA-547CA15F1DF4}" destId="{170A585E-7C6A-4FDF-BAD7-8CE33A3758D7}" srcOrd="1" destOrd="0" presId="urn:microsoft.com/office/officeart/2005/8/layout/hProcess7#2"/>
    <dgm:cxn modelId="{2DAFB335-A721-44FC-93A3-446501334937}" type="presParOf" srcId="{F12E540D-801C-4D69-BFAA-547CA15F1DF4}" destId="{0D6DB499-7154-4524-A037-9DE024C1309B}" srcOrd="2" destOrd="0" presId="urn:microsoft.com/office/officeart/2005/8/layout/hProcess7#2"/>
    <dgm:cxn modelId="{28960E3E-2908-403C-AACD-8FC7817A12E6}" type="presParOf" srcId="{6CB6B89C-9702-4DA3-8FE2-1F378003CF24}" destId="{5E34E05A-99A5-4F39-AFD6-18E847F4F0AE}" srcOrd="15" destOrd="0" presId="urn:microsoft.com/office/officeart/2005/8/layout/hProcess7#2"/>
    <dgm:cxn modelId="{D2A212E6-67F5-49EB-B67E-DB218B90E8C2}" type="presParOf" srcId="{6CB6B89C-9702-4DA3-8FE2-1F378003CF24}" destId="{2681F993-0DE8-45D0-AF2E-0C219EF3A2CF}" srcOrd="16" destOrd="0" presId="urn:microsoft.com/office/officeart/2005/8/layout/hProcess7#2"/>
    <dgm:cxn modelId="{5EDA7D45-1D3D-443C-B6B3-2D2C0228CBC4}" type="presParOf" srcId="{2681F993-0DE8-45D0-AF2E-0C219EF3A2CF}" destId="{F2ECD5EE-56BC-4537-82F7-129BDF840FFC}" srcOrd="0" destOrd="0" presId="urn:microsoft.com/office/officeart/2005/8/layout/hProcess7#2"/>
    <dgm:cxn modelId="{ADDA44AA-7167-47E5-B85F-09D705D835B1}" type="presParOf" srcId="{2681F993-0DE8-45D0-AF2E-0C219EF3A2CF}" destId="{53C9562D-A148-45BB-BF57-5C4B259E64DD}" srcOrd="1" destOrd="0" presId="urn:microsoft.com/office/officeart/2005/8/layout/hProcess7#2"/>
    <dgm:cxn modelId="{3E9BAC67-F282-4AF9-A955-B67017C9089C}" type="presParOf" srcId="{2681F993-0DE8-45D0-AF2E-0C219EF3A2CF}" destId="{96F09641-19BB-4B80-982C-1C2F4A963FD9}" srcOrd="2" destOrd="0" presId="urn:microsoft.com/office/officeart/2005/8/layout/hProcess7#2"/>
  </dgm:cxnLst>
  <dgm:bg>
    <a:solidFill>
      <a:schemeClr val="bg1"/>
    </a:solidFill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93D2B-095B-4E25-8BE3-75C35D60771B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8B4F5DA-9878-485C-A5CA-B533CBE5235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200" b="1" dirty="0" smtClean="0"/>
            <a:t>Step 1: Establish Database</a:t>
          </a:r>
          <a:endParaRPr lang="en-NZ" sz="1200" b="1" dirty="0"/>
        </a:p>
      </dgm:t>
    </dgm:pt>
    <dgm:pt modelId="{95589C23-2B81-4068-B9A6-0AC29B7E0E1A}" type="parTrans" cxnId="{EDB180CE-88A9-4BCE-9BE6-C6D81B15B7FA}">
      <dgm:prSet/>
      <dgm:spPr/>
      <dgm:t>
        <a:bodyPr/>
        <a:lstStyle/>
        <a:p>
          <a:endParaRPr lang="en-NZ" sz="1200" b="1"/>
        </a:p>
      </dgm:t>
    </dgm:pt>
    <dgm:pt modelId="{510564FD-D80C-4B87-9421-0D51AF3BA786}" type="sibTrans" cxnId="{EDB180CE-88A9-4BCE-9BE6-C6D81B15B7FA}">
      <dgm:prSet/>
      <dgm:spPr/>
      <dgm:t>
        <a:bodyPr/>
        <a:lstStyle/>
        <a:p>
          <a:endParaRPr lang="en-NZ" sz="1200" b="1"/>
        </a:p>
      </dgm:t>
    </dgm:pt>
    <dgm:pt modelId="{67F7A0F0-E1FB-4C89-823D-1C222FA8AC2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200" b="1" dirty="0" smtClean="0"/>
            <a:t>Step 2: Establish Major Industry Trends &amp; Prospects</a:t>
          </a:r>
          <a:endParaRPr lang="en-NZ" sz="1200" b="1" dirty="0"/>
        </a:p>
      </dgm:t>
    </dgm:pt>
    <dgm:pt modelId="{5C77CEA2-45C6-4392-882C-AD32F76968D5}" type="parTrans" cxnId="{F1D0655A-D19E-4ECD-BAA1-92B53E1513A1}">
      <dgm:prSet/>
      <dgm:spPr/>
      <dgm:t>
        <a:bodyPr/>
        <a:lstStyle/>
        <a:p>
          <a:endParaRPr lang="en-NZ" sz="1200" b="1"/>
        </a:p>
      </dgm:t>
    </dgm:pt>
    <dgm:pt modelId="{960BD287-81D6-425C-8C38-307DAAE2000C}" type="sibTrans" cxnId="{F1D0655A-D19E-4ECD-BAA1-92B53E1513A1}">
      <dgm:prSet/>
      <dgm:spPr/>
      <dgm:t>
        <a:bodyPr/>
        <a:lstStyle/>
        <a:p>
          <a:endParaRPr lang="en-NZ" sz="1200" b="1"/>
        </a:p>
      </dgm:t>
    </dgm:pt>
    <dgm:pt modelId="{F93B23D2-3994-48FE-B758-1409C296737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200" b="1" dirty="0" smtClean="0"/>
            <a:t>Step 3: Baseline Results  &amp; Key Sectors</a:t>
          </a:r>
          <a:endParaRPr lang="en-NZ" sz="1200" b="1" dirty="0"/>
        </a:p>
      </dgm:t>
    </dgm:pt>
    <dgm:pt modelId="{8DD7704F-7822-4357-AF6C-E346E6027B78}" type="parTrans" cxnId="{B71FE931-B4BF-49A0-825C-16F34458BDF6}">
      <dgm:prSet/>
      <dgm:spPr/>
      <dgm:t>
        <a:bodyPr/>
        <a:lstStyle/>
        <a:p>
          <a:endParaRPr lang="en-NZ" sz="1200" b="1"/>
        </a:p>
      </dgm:t>
    </dgm:pt>
    <dgm:pt modelId="{7D25127E-8126-4FDD-8AC4-DB22F713BAA8}" type="sibTrans" cxnId="{B71FE931-B4BF-49A0-825C-16F34458BDF6}">
      <dgm:prSet/>
      <dgm:spPr/>
      <dgm:t>
        <a:bodyPr/>
        <a:lstStyle/>
        <a:p>
          <a:endParaRPr lang="en-NZ" sz="1200" b="1"/>
        </a:p>
      </dgm:t>
    </dgm:pt>
    <dgm:pt modelId="{FCCEAE3C-CA39-4E2B-A2EB-B8D5DC312C65}" type="pres">
      <dgm:prSet presAssocID="{78793D2B-095B-4E25-8BE3-75C35D6077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C09A418-67A6-4F22-B430-E40AE37C5B1D}" type="pres">
      <dgm:prSet presAssocID="{F93B23D2-3994-48FE-B758-1409C296737E}" presName="boxAndChildren" presStyleCnt="0"/>
      <dgm:spPr/>
    </dgm:pt>
    <dgm:pt modelId="{709E6741-8EF4-4B21-BDA4-39AB0A23DDFD}" type="pres">
      <dgm:prSet presAssocID="{F93B23D2-3994-48FE-B758-1409C296737E}" presName="parentTextBox" presStyleLbl="node1" presStyleIdx="0" presStyleCnt="3" custScaleY="16695" custLinFactNeighborY="6946"/>
      <dgm:spPr/>
      <dgm:t>
        <a:bodyPr/>
        <a:lstStyle/>
        <a:p>
          <a:endParaRPr lang="en-NZ"/>
        </a:p>
      </dgm:t>
    </dgm:pt>
    <dgm:pt modelId="{7E073AAA-C69F-4BCA-B86F-545368921016}" type="pres">
      <dgm:prSet presAssocID="{960BD287-81D6-425C-8C38-307DAAE2000C}" presName="sp" presStyleCnt="0"/>
      <dgm:spPr/>
    </dgm:pt>
    <dgm:pt modelId="{846FB91D-5100-401C-98AF-9C803B2F022D}" type="pres">
      <dgm:prSet presAssocID="{67F7A0F0-E1FB-4C89-823D-1C222FA8AC20}" presName="arrowAndChildren" presStyleCnt="0"/>
      <dgm:spPr/>
    </dgm:pt>
    <dgm:pt modelId="{8CBA74E8-16EE-4F16-AE72-5D76C9452084}" type="pres">
      <dgm:prSet presAssocID="{67F7A0F0-E1FB-4C89-823D-1C222FA8AC20}" presName="parentTextArrow" presStyleLbl="node1" presStyleIdx="1" presStyleCnt="3" custScaleY="17634" custLinFactNeighborX="-391" custLinFactNeighborY="3215"/>
      <dgm:spPr/>
      <dgm:t>
        <a:bodyPr/>
        <a:lstStyle/>
        <a:p>
          <a:endParaRPr lang="en-NZ"/>
        </a:p>
      </dgm:t>
    </dgm:pt>
    <dgm:pt modelId="{E2E87CA9-355E-46F6-9DD1-AA6C1BF2C172}" type="pres">
      <dgm:prSet presAssocID="{510564FD-D80C-4B87-9421-0D51AF3BA786}" presName="sp" presStyleCnt="0"/>
      <dgm:spPr/>
    </dgm:pt>
    <dgm:pt modelId="{7701EF80-D280-4D8E-AADC-889B4174398E}" type="pres">
      <dgm:prSet presAssocID="{58B4F5DA-9878-485C-A5CA-B533CBE52358}" presName="arrowAndChildren" presStyleCnt="0"/>
      <dgm:spPr/>
    </dgm:pt>
    <dgm:pt modelId="{021DEEED-7840-4568-B0C4-8C0A6CDAD792}" type="pres">
      <dgm:prSet presAssocID="{58B4F5DA-9878-485C-A5CA-B533CBE52358}" presName="parentTextArrow" presStyleLbl="node1" presStyleIdx="2" presStyleCnt="3" custScaleY="17348" custLinFactNeighborX="-391" custLinFactNeighborY="-9625"/>
      <dgm:spPr/>
      <dgm:t>
        <a:bodyPr/>
        <a:lstStyle/>
        <a:p>
          <a:endParaRPr lang="en-NZ"/>
        </a:p>
      </dgm:t>
    </dgm:pt>
  </dgm:ptLst>
  <dgm:cxnLst>
    <dgm:cxn modelId="{EDB180CE-88A9-4BCE-9BE6-C6D81B15B7FA}" srcId="{78793D2B-095B-4E25-8BE3-75C35D60771B}" destId="{58B4F5DA-9878-485C-A5CA-B533CBE52358}" srcOrd="0" destOrd="0" parTransId="{95589C23-2B81-4068-B9A6-0AC29B7E0E1A}" sibTransId="{510564FD-D80C-4B87-9421-0D51AF3BA786}"/>
    <dgm:cxn modelId="{DBAAF779-B7D0-4A78-94DD-6A869143C245}" type="presOf" srcId="{58B4F5DA-9878-485C-A5CA-B533CBE52358}" destId="{021DEEED-7840-4568-B0C4-8C0A6CDAD792}" srcOrd="0" destOrd="0" presId="urn:microsoft.com/office/officeart/2005/8/layout/process4"/>
    <dgm:cxn modelId="{F1D0655A-D19E-4ECD-BAA1-92B53E1513A1}" srcId="{78793D2B-095B-4E25-8BE3-75C35D60771B}" destId="{67F7A0F0-E1FB-4C89-823D-1C222FA8AC20}" srcOrd="1" destOrd="0" parTransId="{5C77CEA2-45C6-4392-882C-AD32F76968D5}" sibTransId="{960BD287-81D6-425C-8C38-307DAAE2000C}"/>
    <dgm:cxn modelId="{B71FE931-B4BF-49A0-825C-16F34458BDF6}" srcId="{78793D2B-095B-4E25-8BE3-75C35D60771B}" destId="{F93B23D2-3994-48FE-B758-1409C296737E}" srcOrd="2" destOrd="0" parTransId="{8DD7704F-7822-4357-AF6C-E346E6027B78}" sibTransId="{7D25127E-8126-4FDD-8AC4-DB22F713BAA8}"/>
    <dgm:cxn modelId="{FC6C6F54-6446-4E8D-B21B-7D31B55F254C}" type="presOf" srcId="{67F7A0F0-E1FB-4C89-823D-1C222FA8AC20}" destId="{8CBA74E8-16EE-4F16-AE72-5D76C9452084}" srcOrd="0" destOrd="0" presId="urn:microsoft.com/office/officeart/2005/8/layout/process4"/>
    <dgm:cxn modelId="{61DEEC3E-1BE7-4AFD-B16C-86D355899D89}" type="presOf" srcId="{78793D2B-095B-4E25-8BE3-75C35D60771B}" destId="{FCCEAE3C-CA39-4E2B-A2EB-B8D5DC312C65}" srcOrd="0" destOrd="0" presId="urn:microsoft.com/office/officeart/2005/8/layout/process4"/>
    <dgm:cxn modelId="{232C32A0-3265-4D1C-A754-8E611719DA2D}" type="presOf" srcId="{F93B23D2-3994-48FE-B758-1409C296737E}" destId="{709E6741-8EF4-4B21-BDA4-39AB0A23DDFD}" srcOrd="0" destOrd="0" presId="urn:microsoft.com/office/officeart/2005/8/layout/process4"/>
    <dgm:cxn modelId="{9752E72E-D693-4E16-B18A-605E18601C45}" type="presParOf" srcId="{FCCEAE3C-CA39-4E2B-A2EB-B8D5DC312C65}" destId="{5C09A418-67A6-4F22-B430-E40AE37C5B1D}" srcOrd="0" destOrd="0" presId="urn:microsoft.com/office/officeart/2005/8/layout/process4"/>
    <dgm:cxn modelId="{5126B54F-DCDB-4AC0-9397-EF726897F3D2}" type="presParOf" srcId="{5C09A418-67A6-4F22-B430-E40AE37C5B1D}" destId="{709E6741-8EF4-4B21-BDA4-39AB0A23DDFD}" srcOrd="0" destOrd="0" presId="urn:microsoft.com/office/officeart/2005/8/layout/process4"/>
    <dgm:cxn modelId="{1EA98E8E-08BF-48AA-88FF-305F2B3DD75A}" type="presParOf" srcId="{FCCEAE3C-CA39-4E2B-A2EB-B8D5DC312C65}" destId="{7E073AAA-C69F-4BCA-B86F-545368921016}" srcOrd="1" destOrd="0" presId="urn:microsoft.com/office/officeart/2005/8/layout/process4"/>
    <dgm:cxn modelId="{0FB01C69-B785-4C69-A2CE-95B89A46B554}" type="presParOf" srcId="{FCCEAE3C-CA39-4E2B-A2EB-B8D5DC312C65}" destId="{846FB91D-5100-401C-98AF-9C803B2F022D}" srcOrd="2" destOrd="0" presId="urn:microsoft.com/office/officeart/2005/8/layout/process4"/>
    <dgm:cxn modelId="{27133D62-3E2F-44AD-BC3A-66B2352CB58D}" type="presParOf" srcId="{846FB91D-5100-401C-98AF-9C803B2F022D}" destId="{8CBA74E8-16EE-4F16-AE72-5D76C9452084}" srcOrd="0" destOrd="0" presId="urn:microsoft.com/office/officeart/2005/8/layout/process4"/>
    <dgm:cxn modelId="{079B9E06-C75F-4331-89E3-C2A22338E9E3}" type="presParOf" srcId="{FCCEAE3C-CA39-4E2B-A2EB-B8D5DC312C65}" destId="{E2E87CA9-355E-46F6-9DD1-AA6C1BF2C172}" srcOrd="3" destOrd="0" presId="urn:microsoft.com/office/officeart/2005/8/layout/process4"/>
    <dgm:cxn modelId="{49BA2B41-E420-43F3-A737-4060843317BF}" type="presParOf" srcId="{FCCEAE3C-CA39-4E2B-A2EB-B8D5DC312C65}" destId="{7701EF80-D280-4D8E-AADC-889B4174398E}" srcOrd="4" destOrd="0" presId="urn:microsoft.com/office/officeart/2005/8/layout/process4"/>
    <dgm:cxn modelId="{AA0AE7ED-ECF7-47BF-8922-7DBC8E6D5EDE}" type="presParOf" srcId="{7701EF80-D280-4D8E-AADC-889B4174398E}" destId="{021DEEED-7840-4568-B0C4-8C0A6CDAD79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20E50-67F3-4996-A816-7B0DD6F5D1AF}">
      <dsp:nvSpPr>
        <dsp:cNvPr id="0" name=""/>
        <dsp:cNvSpPr/>
      </dsp:nvSpPr>
      <dsp:spPr>
        <a:xfrm>
          <a:off x="2939" y="0"/>
          <a:ext cx="939102" cy="438840"/>
        </a:xfrm>
        <a:prstGeom prst="roundRect">
          <a:avLst>
            <a:gd name="adj" fmla="val 5000"/>
          </a:avLst>
        </a:prstGeom>
        <a:solidFill>
          <a:schemeClr val="bg1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NZ" sz="1000" b="0" kern="1200" dirty="0" smtClean="0">
              <a:solidFill>
                <a:schemeClr val="tx1"/>
              </a:solidFill>
              <a:latin typeface="Arial Black" pitchFamily="34" charset="0"/>
            </a:rPr>
            <a:t>A</a:t>
          </a:r>
          <a:endParaRPr lang="en-NZ" sz="1000" b="0" kern="1200" dirty="0">
            <a:solidFill>
              <a:schemeClr val="tx1"/>
            </a:solidFill>
            <a:latin typeface="Arial Black" pitchFamily="34" charset="0"/>
          </a:endParaRPr>
        </a:p>
      </dsp:txBody>
      <dsp:txXfrm rot="16200000">
        <a:off x="-83075" y="86014"/>
        <a:ext cx="359849" cy="187820"/>
      </dsp:txXfrm>
    </dsp:sp>
    <dsp:sp modelId="{A2E1951D-A45A-4E96-99F3-00E98C096A8F}">
      <dsp:nvSpPr>
        <dsp:cNvPr id="0" name=""/>
        <dsp:cNvSpPr/>
      </dsp:nvSpPr>
      <dsp:spPr>
        <a:xfrm>
          <a:off x="190759" y="0"/>
          <a:ext cx="699631" cy="4388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 smtClean="0">
              <a:solidFill>
                <a:schemeClr val="tx1"/>
              </a:solidFill>
            </a:rPr>
            <a:t>Base yr ind/com DB</a:t>
          </a:r>
        </a:p>
      </dsp:txBody>
      <dsp:txXfrm>
        <a:off x="190759" y="0"/>
        <a:ext cx="699631" cy="438840"/>
      </dsp:txXfrm>
    </dsp:sp>
    <dsp:sp modelId="{94D820E8-89D8-4B44-9270-A421ECF8888C}">
      <dsp:nvSpPr>
        <dsp:cNvPr id="0" name=""/>
        <dsp:cNvSpPr/>
      </dsp:nvSpPr>
      <dsp:spPr>
        <a:xfrm>
          <a:off x="974910" y="0"/>
          <a:ext cx="939102" cy="438840"/>
        </a:xfrm>
        <a:prstGeom prst="roundRect">
          <a:avLst>
            <a:gd name="adj" fmla="val 5000"/>
          </a:avLst>
        </a:prstGeom>
        <a:solidFill>
          <a:schemeClr val="bg1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0" kern="1200" dirty="0" smtClean="0">
              <a:solidFill>
                <a:schemeClr val="tx1"/>
              </a:solidFill>
              <a:latin typeface="Arial Black" pitchFamily="34" charset="0"/>
            </a:rPr>
            <a:t>B</a:t>
          </a:r>
          <a:endParaRPr lang="en-NZ" sz="1000" b="0" kern="1200" dirty="0">
            <a:solidFill>
              <a:schemeClr val="tx1"/>
            </a:solidFill>
            <a:latin typeface="Arial Black" pitchFamily="34" charset="0"/>
          </a:endParaRPr>
        </a:p>
      </dsp:txBody>
      <dsp:txXfrm rot="16200000">
        <a:off x="888895" y="86014"/>
        <a:ext cx="359849" cy="187820"/>
      </dsp:txXfrm>
    </dsp:sp>
    <dsp:sp modelId="{9496C86A-362E-403C-8A9E-C2FB5D9166DA}">
      <dsp:nvSpPr>
        <dsp:cNvPr id="0" name=""/>
        <dsp:cNvSpPr/>
      </dsp:nvSpPr>
      <dsp:spPr>
        <a:xfrm rot="5400000">
          <a:off x="947339" y="306015"/>
          <a:ext cx="64533" cy="140865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DAC03D-CAF6-47C3-AD5D-8C057DC3B9C4}">
      <dsp:nvSpPr>
        <dsp:cNvPr id="0" name=""/>
        <dsp:cNvSpPr/>
      </dsp:nvSpPr>
      <dsp:spPr>
        <a:xfrm>
          <a:off x="1162731" y="0"/>
          <a:ext cx="699631" cy="4388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lvl="0" algn="l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 smtClean="0">
              <a:solidFill>
                <a:schemeClr val="tx1"/>
              </a:solidFill>
            </a:rPr>
            <a:t>Drivers of change (dom &amp; exp)</a:t>
          </a:r>
          <a:endParaRPr lang="en-NZ" sz="1050" b="1" kern="1200" dirty="0">
            <a:solidFill>
              <a:schemeClr val="tx1"/>
            </a:solidFill>
          </a:endParaRPr>
        </a:p>
      </dsp:txBody>
      <dsp:txXfrm>
        <a:off x="1162731" y="0"/>
        <a:ext cx="699631" cy="438840"/>
      </dsp:txXfrm>
    </dsp:sp>
    <dsp:sp modelId="{E6ECEB13-4EC5-4EF6-90CB-C3A9A404A515}">
      <dsp:nvSpPr>
        <dsp:cNvPr id="0" name=""/>
        <dsp:cNvSpPr/>
      </dsp:nvSpPr>
      <dsp:spPr>
        <a:xfrm>
          <a:off x="1946881" y="0"/>
          <a:ext cx="854198" cy="438840"/>
        </a:xfrm>
        <a:prstGeom prst="roundRect">
          <a:avLst>
            <a:gd name="adj" fmla="val 5000"/>
          </a:avLst>
        </a:prstGeom>
        <a:solidFill>
          <a:schemeClr val="bg1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0" kern="1200" dirty="0" smtClean="0">
              <a:solidFill>
                <a:schemeClr val="tx1"/>
              </a:solidFill>
              <a:latin typeface="Arial Black" pitchFamily="34" charset="0"/>
            </a:rPr>
            <a:t>C</a:t>
          </a:r>
          <a:endParaRPr lang="en-NZ" sz="1000" b="0" kern="1200" dirty="0">
            <a:solidFill>
              <a:schemeClr val="tx1"/>
            </a:solidFill>
            <a:latin typeface="Arial Black" pitchFamily="34" charset="0"/>
          </a:endParaRPr>
        </a:p>
      </dsp:txBody>
      <dsp:txXfrm rot="16200000">
        <a:off x="1852376" y="94504"/>
        <a:ext cx="359849" cy="170839"/>
      </dsp:txXfrm>
    </dsp:sp>
    <dsp:sp modelId="{10D51262-ED00-483F-B520-D28FC79E6FDF}">
      <dsp:nvSpPr>
        <dsp:cNvPr id="0" name=""/>
        <dsp:cNvSpPr/>
      </dsp:nvSpPr>
      <dsp:spPr>
        <a:xfrm rot="5400000">
          <a:off x="1919310" y="306015"/>
          <a:ext cx="64533" cy="140865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0F4A0C-D7D8-4ECA-866F-4349B35A29E0}">
      <dsp:nvSpPr>
        <dsp:cNvPr id="0" name=""/>
        <dsp:cNvSpPr/>
      </dsp:nvSpPr>
      <dsp:spPr>
        <a:xfrm>
          <a:off x="2123876" y="0"/>
          <a:ext cx="636377" cy="4388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NZ" sz="1050" b="1" kern="1200" dirty="0" smtClean="0">
              <a:solidFill>
                <a:schemeClr val="tx1"/>
              </a:solidFill>
            </a:rPr>
            <a:t>Inter-dependencies</a:t>
          </a:r>
          <a:endParaRPr lang="en-NZ" sz="1050" b="1" kern="1200" dirty="0">
            <a:solidFill>
              <a:schemeClr val="tx1"/>
            </a:solidFill>
          </a:endParaRPr>
        </a:p>
      </dsp:txBody>
      <dsp:txXfrm>
        <a:off x="2123876" y="0"/>
        <a:ext cx="636377" cy="438840"/>
      </dsp:txXfrm>
    </dsp:sp>
    <dsp:sp modelId="{CB8660BC-F96A-4100-8B40-CBDFC2C032F9}">
      <dsp:nvSpPr>
        <dsp:cNvPr id="0" name=""/>
        <dsp:cNvSpPr/>
      </dsp:nvSpPr>
      <dsp:spPr>
        <a:xfrm>
          <a:off x="2833948" y="0"/>
          <a:ext cx="999345" cy="438840"/>
        </a:xfrm>
        <a:prstGeom prst="roundRect">
          <a:avLst>
            <a:gd name="adj" fmla="val 5000"/>
          </a:avLst>
        </a:prstGeom>
        <a:solidFill>
          <a:schemeClr val="bg1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0" kern="1200" dirty="0" smtClean="0">
              <a:solidFill>
                <a:schemeClr val="tx1"/>
              </a:solidFill>
              <a:latin typeface="Arial Black" pitchFamily="34" charset="0"/>
            </a:rPr>
            <a:t>D</a:t>
          </a:r>
          <a:endParaRPr lang="en-NZ" sz="1000" b="0" kern="1200" dirty="0">
            <a:solidFill>
              <a:schemeClr val="tx1"/>
            </a:solidFill>
            <a:latin typeface="Arial Black" pitchFamily="34" charset="0"/>
          </a:endParaRPr>
        </a:p>
      </dsp:txBody>
      <dsp:txXfrm rot="16200000">
        <a:off x="2753958" y="79990"/>
        <a:ext cx="359849" cy="199869"/>
      </dsp:txXfrm>
    </dsp:sp>
    <dsp:sp modelId="{A054215F-4EFC-4957-9CC3-2B8E926B4F4C}">
      <dsp:nvSpPr>
        <dsp:cNvPr id="0" name=""/>
        <dsp:cNvSpPr/>
      </dsp:nvSpPr>
      <dsp:spPr>
        <a:xfrm rot="5400000">
          <a:off x="2806377" y="306015"/>
          <a:ext cx="64533" cy="140865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D9D27B-F97F-4722-8D6A-AC9BA0C4776E}">
      <dsp:nvSpPr>
        <dsp:cNvPr id="0" name=""/>
        <dsp:cNvSpPr/>
      </dsp:nvSpPr>
      <dsp:spPr>
        <a:xfrm>
          <a:off x="3029450" y="0"/>
          <a:ext cx="744512" cy="4388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lvl="0" algn="l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 smtClean="0">
              <a:solidFill>
                <a:schemeClr val="tx1"/>
              </a:solidFill>
            </a:rPr>
            <a:t> Other data (inhibitors, enablers)</a:t>
          </a:r>
          <a:endParaRPr lang="en-NZ" sz="1050" b="1" kern="1200" dirty="0">
            <a:solidFill>
              <a:schemeClr val="tx1"/>
            </a:solidFill>
          </a:endParaRPr>
        </a:p>
      </dsp:txBody>
      <dsp:txXfrm>
        <a:off x="3029450" y="0"/>
        <a:ext cx="744512" cy="438840"/>
      </dsp:txXfrm>
    </dsp:sp>
    <dsp:sp modelId="{F2ECD5EE-56BC-4537-82F7-129BDF840FFC}">
      <dsp:nvSpPr>
        <dsp:cNvPr id="0" name=""/>
        <dsp:cNvSpPr/>
      </dsp:nvSpPr>
      <dsp:spPr>
        <a:xfrm>
          <a:off x="3866163" y="0"/>
          <a:ext cx="939102" cy="438840"/>
        </a:xfrm>
        <a:prstGeom prst="roundRect">
          <a:avLst>
            <a:gd name="adj" fmla="val 5000"/>
          </a:avLst>
        </a:prstGeom>
        <a:noFill/>
        <a:ln w="6350">
          <a:noFill/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ctr" anchorCtr="0">
          <a:noAutofit/>
        </a:bodyPr>
        <a:lstStyle/>
        <a:p>
          <a:pPr lvl="0" algn="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 smtClean="0">
              <a:solidFill>
                <a:schemeClr val="tx1"/>
              </a:solidFill>
              <a:latin typeface="Arial Black" pitchFamily="34" charset="0"/>
            </a:rPr>
            <a:t>E</a:t>
          </a:r>
          <a:endParaRPr lang="en-NZ" sz="1050" b="1" kern="1200" dirty="0">
            <a:solidFill>
              <a:schemeClr val="tx1"/>
            </a:solidFill>
            <a:latin typeface="Arial Black" pitchFamily="34" charset="0"/>
          </a:endParaRPr>
        </a:p>
      </dsp:txBody>
      <dsp:txXfrm rot="16200000">
        <a:off x="3780148" y="86014"/>
        <a:ext cx="359849" cy="187820"/>
      </dsp:txXfrm>
    </dsp:sp>
    <dsp:sp modelId="{170A585E-7C6A-4FDF-BAD7-8CE33A3758D7}">
      <dsp:nvSpPr>
        <dsp:cNvPr id="0" name=""/>
        <dsp:cNvSpPr/>
      </dsp:nvSpPr>
      <dsp:spPr>
        <a:xfrm rot="5400000">
          <a:off x="3838591" y="306015"/>
          <a:ext cx="64533" cy="140865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F09641-19BB-4B80-982C-1C2F4A963FD9}">
      <dsp:nvSpPr>
        <dsp:cNvPr id="0" name=""/>
        <dsp:cNvSpPr/>
      </dsp:nvSpPr>
      <dsp:spPr>
        <a:xfrm>
          <a:off x="4053983" y="0"/>
          <a:ext cx="699631" cy="4388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lvl="0" algn="l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 smtClean="0">
              <a:solidFill>
                <a:schemeClr val="tx1"/>
              </a:solidFill>
            </a:rPr>
            <a:t>Sectors of interest</a:t>
          </a:r>
          <a:endParaRPr lang="en-NZ" sz="1050" b="1" kern="1200" dirty="0">
            <a:solidFill>
              <a:schemeClr val="tx1"/>
            </a:solidFill>
          </a:endParaRPr>
        </a:p>
      </dsp:txBody>
      <dsp:txXfrm>
        <a:off x="4053983" y="0"/>
        <a:ext cx="699631" cy="438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E6741-8EF4-4B21-BDA4-39AB0A23DDFD}">
      <dsp:nvSpPr>
        <dsp:cNvPr id="0" name=""/>
        <dsp:cNvSpPr/>
      </dsp:nvSpPr>
      <dsp:spPr>
        <a:xfrm>
          <a:off x="0" y="1902051"/>
          <a:ext cx="3817740" cy="42912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b="1" kern="1200" dirty="0" smtClean="0"/>
            <a:t>Step 3: Baseline Results  &amp; Key Sectors</a:t>
          </a:r>
          <a:endParaRPr lang="en-NZ" sz="1200" b="1" kern="1200" dirty="0"/>
        </a:p>
      </dsp:txBody>
      <dsp:txXfrm>
        <a:off x="0" y="1902051"/>
        <a:ext cx="3817740" cy="429120"/>
      </dsp:txXfrm>
    </dsp:sp>
    <dsp:sp modelId="{8CBA74E8-16EE-4F16-AE72-5D76C9452084}">
      <dsp:nvSpPr>
        <dsp:cNvPr id="0" name=""/>
        <dsp:cNvSpPr/>
      </dsp:nvSpPr>
      <dsp:spPr>
        <a:xfrm rot="10800000">
          <a:off x="0" y="1192058"/>
          <a:ext cx="3817740" cy="697107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b="1" kern="1200" dirty="0" smtClean="0"/>
            <a:t>Step 2: Establish Major Industry Trends &amp; Prospects</a:t>
          </a:r>
          <a:endParaRPr lang="en-NZ" sz="1200" b="1" kern="1200" dirty="0"/>
        </a:p>
      </dsp:txBody>
      <dsp:txXfrm rot="10800000">
        <a:off x="0" y="1192058"/>
        <a:ext cx="3817740" cy="452959"/>
      </dsp:txXfrm>
    </dsp:sp>
    <dsp:sp modelId="{021DEEED-7840-4568-B0C4-8C0A6CDAD792}">
      <dsp:nvSpPr>
        <dsp:cNvPr id="0" name=""/>
        <dsp:cNvSpPr/>
      </dsp:nvSpPr>
      <dsp:spPr>
        <a:xfrm rot="10800000">
          <a:off x="0" y="37221"/>
          <a:ext cx="3817740" cy="685801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b="1" kern="1200" dirty="0" smtClean="0"/>
            <a:t>Step 1: Establish Database</a:t>
          </a:r>
          <a:endParaRPr lang="en-NZ" sz="1200" b="1" kern="1200" dirty="0"/>
        </a:p>
      </dsp:txBody>
      <dsp:txXfrm rot="10800000">
        <a:off x="0" y="37221"/>
        <a:ext cx="3817740" cy="445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B3982-1196-4D91-AD0E-7A343B13EF37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A0E5-C4EB-499F-99A9-12DC7D342D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12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Source: Dr Beat Huser, Creating Futures Project, 2006-2010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A0E5-C4EB-499F-99A9-12DC7D342D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38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Source: Dr Beat Huser, Creating Futures Project, 2006-2010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A0E5-C4EB-499F-99A9-12DC7D342D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07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Source:</a:t>
            </a:r>
            <a:r>
              <a:rPr lang="en-NZ" baseline="0" dirty="0" smtClean="0"/>
              <a:t> Hedwig van Delden, RIKS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A0E5-C4EB-499F-99A9-12DC7D342D4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5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A0E5-C4EB-499F-99A9-12DC7D342D4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87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Source:</a:t>
            </a:r>
            <a:r>
              <a:rPr lang="en-NZ" baseline="0" dirty="0" smtClean="0"/>
              <a:t> Hedwig van Delden, RIKS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A0E5-C4EB-499F-99A9-12DC7D342D45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16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107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354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175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184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651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7570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786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621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314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923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717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07B58-7E58-46D8-88AA-1C033D5BCAD6}" type="datetimeFigureOut">
              <a:rPr lang="en-NZ" smtClean="0"/>
              <a:t>4/07/2013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BECD4-03EB-4919-BB0B-98EDA7BF2D7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87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.jp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gEABCz1Rr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gEABCz1Rr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9.15 </a:t>
            </a:r>
            <a:r>
              <a:rPr lang="en-US" sz="2400" dirty="0" smtClean="0"/>
              <a:t>–9.30 	 Introduction </a:t>
            </a:r>
            <a:r>
              <a:rPr lang="en-US" sz="2400" dirty="0" smtClean="0"/>
              <a:t>to WISE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9.30</a:t>
            </a:r>
            <a:r>
              <a:rPr lang="en-US" sz="2400" dirty="0" smtClean="0"/>
              <a:t> –</a:t>
            </a:r>
            <a:r>
              <a:rPr lang="en-US" sz="2400" dirty="0" smtClean="0"/>
              <a:t>10.30</a:t>
            </a:r>
            <a:r>
              <a:rPr lang="en-US" sz="2400" dirty="0" smtClean="0"/>
              <a:t>  WISE Economic module</a:t>
            </a:r>
            <a:endParaRPr lang="en-US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10.30–11.45 Case studies: Airport </a:t>
            </a:r>
            <a:r>
              <a:rPr lang="en-US" sz="2400" dirty="0" smtClean="0"/>
              <a:t>expansion and </a:t>
            </a:r>
            <a:r>
              <a:rPr lang="en-US" sz="2400" dirty="0" smtClean="0"/>
              <a:t>Convention centre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11.45-12.00	 EDS Modelling, Recent developments</a:t>
            </a:r>
            <a:endParaRPr lang="en-US" sz="2400" dirty="0" smtClean="0"/>
          </a:p>
          <a:p>
            <a:pPr>
              <a:buClr>
                <a:srgbClr val="899638"/>
              </a:buClr>
              <a:buSzPct val="113000"/>
            </a:pPr>
            <a:endParaRPr lang="en-US" sz="2400" dirty="0"/>
          </a:p>
          <a:p>
            <a:pPr algn="ctr">
              <a:buClr>
                <a:srgbClr val="899638"/>
              </a:buClr>
              <a:buSzPct val="113000"/>
            </a:pPr>
            <a:r>
              <a:rPr lang="en-US" sz="2400" b="1" dirty="0" smtClean="0"/>
              <a:t>Tentative Only, Ask </a:t>
            </a:r>
            <a:r>
              <a:rPr lang="en-US" sz="2400" b="1" dirty="0" smtClean="0"/>
              <a:t>Questions!</a:t>
            </a:r>
            <a:endParaRPr lang="en-US" sz="2400" b="1" dirty="0" smtClean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65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-38100"/>
            <a:ext cx="6989309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does ISE work?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1590675" y="142875"/>
            <a:ext cx="71199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nl-NL" dirty="0">
              <a:solidFill>
                <a:srgbClr val="00327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8625" y="1155700"/>
            <a:ext cx="871537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1023938" y="1106488"/>
            <a:ext cx="7467600" cy="4889500"/>
          </a:xfrm>
          <a:custGeom>
            <a:avLst/>
            <a:gdLst>
              <a:gd name="T0" fmla="*/ 4224 w 4320"/>
              <a:gd name="T1" fmla="*/ 1384 h 3080"/>
              <a:gd name="T2" fmla="*/ 3984 w 4320"/>
              <a:gd name="T3" fmla="*/ 472 h 3080"/>
              <a:gd name="T4" fmla="*/ 3168 w 4320"/>
              <a:gd name="T5" fmla="*/ 136 h 3080"/>
              <a:gd name="T6" fmla="*/ 2064 w 4320"/>
              <a:gd name="T7" fmla="*/ 136 h 3080"/>
              <a:gd name="T8" fmla="*/ 1008 w 4320"/>
              <a:gd name="T9" fmla="*/ 136 h 3080"/>
              <a:gd name="T10" fmla="*/ 144 w 4320"/>
              <a:gd name="T11" fmla="*/ 952 h 3080"/>
              <a:gd name="T12" fmla="*/ 144 w 4320"/>
              <a:gd name="T13" fmla="*/ 1720 h 3080"/>
              <a:gd name="T14" fmla="*/ 720 w 4320"/>
              <a:gd name="T15" fmla="*/ 2488 h 3080"/>
              <a:gd name="T16" fmla="*/ 1632 w 4320"/>
              <a:gd name="T17" fmla="*/ 2968 h 3080"/>
              <a:gd name="T18" fmla="*/ 2496 w 4320"/>
              <a:gd name="T19" fmla="*/ 3064 h 3080"/>
              <a:gd name="T20" fmla="*/ 3408 w 4320"/>
              <a:gd name="T21" fmla="*/ 2872 h 3080"/>
              <a:gd name="T22" fmla="*/ 4176 w 4320"/>
              <a:gd name="T23" fmla="*/ 2440 h 3080"/>
              <a:gd name="T24" fmla="*/ 4272 w 4320"/>
              <a:gd name="T25" fmla="*/ 1528 h 3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20" h="3080">
                <a:moveTo>
                  <a:pt x="4224" y="1384"/>
                </a:moveTo>
                <a:cubicBezTo>
                  <a:pt x="4192" y="1032"/>
                  <a:pt x="4160" y="680"/>
                  <a:pt x="3984" y="472"/>
                </a:cubicBezTo>
                <a:cubicBezTo>
                  <a:pt x="3808" y="264"/>
                  <a:pt x="3488" y="192"/>
                  <a:pt x="3168" y="136"/>
                </a:cubicBezTo>
                <a:cubicBezTo>
                  <a:pt x="2848" y="80"/>
                  <a:pt x="2424" y="136"/>
                  <a:pt x="2064" y="136"/>
                </a:cubicBezTo>
                <a:cubicBezTo>
                  <a:pt x="1704" y="136"/>
                  <a:pt x="1328" y="0"/>
                  <a:pt x="1008" y="136"/>
                </a:cubicBezTo>
                <a:cubicBezTo>
                  <a:pt x="688" y="272"/>
                  <a:pt x="288" y="688"/>
                  <a:pt x="144" y="952"/>
                </a:cubicBezTo>
                <a:cubicBezTo>
                  <a:pt x="0" y="1216"/>
                  <a:pt x="48" y="1464"/>
                  <a:pt x="144" y="1720"/>
                </a:cubicBezTo>
                <a:cubicBezTo>
                  <a:pt x="240" y="1976"/>
                  <a:pt x="472" y="2280"/>
                  <a:pt x="720" y="2488"/>
                </a:cubicBezTo>
                <a:cubicBezTo>
                  <a:pt x="968" y="2696"/>
                  <a:pt x="1336" y="2872"/>
                  <a:pt x="1632" y="2968"/>
                </a:cubicBezTo>
                <a:cubicBezTo>
                  <a:pt x="1928" y="3064"/>
                  <a:pt x="2200" y="3080"/>
                  <a:pt x="2496" y="3064"/>
                </a:cubicBezTo>
                <a:cubicBezTo>
                  <a:pt x="2792" y="3048"/>
                  <a:pt x="3128" y="2976"/>
                  <a:pt x="3408" y="2872"/>
                </a:cubicBezTo>
                <a:cubicBezTo>
                  <a:pt x="3688" y="2768"/>
                  <a:pt x="4032" y="2664"/>
                  <a:pt x="4176" y="2440"/>
                </a:cubicBezTo>
                <a:cubicBezTo>
                  <a:pt x="4320" y="2216"/>
                  <a:pt x="4296" y="1872"/>
                  <a:pt x="4272" y="1528"/>
                </a:cubicBezTo>
              </a:path>
            </a:pathLst>
          </a:custGeom>
          <a:solidFill>
            <a:srgbClr val="FFCCCC">
              <a:alpha val="50000"/>
            </a:srgbClr>
          </a:solidFill>
          <a:ln w="152400" cap="flat" cmpd="sng">
            <a:solidFill>
              <a:srgbClr val="66CCFF"/>
            </a:solidFill>
            <a:prstDash val="solid"/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672263" y="169863"/>
            <a:ext cx="2395537" cy="2655887"/>
            <a:chOff x="4203" y="107"/>
            <a:chExt cx="1509" cy="1673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583" y="107"/>
              <a:ext cx="7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20000"/>
                </a:spcBef>
                <a:buClrTx/>
                <a:buFontTx/>
                <a:buNone/>
              </a:pPr>
              <a:r>
                <a:rPr lang="nl-N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Land use</a:t>
              </a:r>
              <a:endPara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endParaRPr>
            </a:p>
          </p:txBody>
        </p:sp>
        <p:pic>
          <p:nvPicPr>
            <p:cNvPr id="13" name="Picture 6" descr="land u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677"/>
              <a:ext cx="1509" cy="11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10000" y="3048000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nl-NL" sz="40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Time Loop</a:t>
            </a:r>
            <a:endParaRPr lang="en-GB" sz="4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3594100" y="792163"/>
            <a:ext cx="2406650" cy="1557337"/>
            <a:chOff x="2400" y="3024"/>
            <a:chExt cx="1516" cy="981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400" y="3312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3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&amp;</a:t>
              </a:r>
              <a:endPara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2736" y="3024"/>
            <a:ext cx="1180" cy="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6" name="Chart" r:id="rId6" imgW="3115056" imgH="2591105" progId="Excel.Chart.8">
                    <p:embed/>
                  </p:oleObj>
                </mc:Choice>
                <mc:Fallback>
                  <p:oleObj name="Chart" r:id="rId6" imgW="3115056" imgH="2591105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024"/>
                          <a:ext cx="1180" cy="9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>
                                  <a:alpha val="50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6581775" y="446088"/>
            <a:ext cx="2176463" cy="2709862"/>
            <a:chOff x="4155" y="288"/>
            <a:chExt cx="1371" cy="1707"/>
          </a:xfrm>
        </p:grpSpPr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374" y="288"/>
              <a:ext cx="11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&amp; interaction weights</a:t>
              </a:r>
            </a:p>
          </p:txBody>
        </p:sp>
        <p:graphicFrame>
          <p:nvGraphicFramePr>
            <p:cNvPr id="21" name="Object 14"/>
            <p:cNvGraphicFramePr>
              <a:graphicFrameLocks noChangeAspect="1"/>
            </p:cNvGraphicFramePr>
            <p:nvPr/>
          </p:nvGraphicFramePr>
          <p:xfrm>
            <a:off x="4155" y="1186"/>
            <a:ext cx="1253" cy="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7" name="Bitmap Image" r:id="rId8" imgW="6152381" imgH="4114286" progId="Paint.Picture">
                    <p:embed/>
                  </p:oleObj>
                </mc:Choice>
                <mc:Fallback>
                  <p:oleObj name="Bitmap Image" r:id="rId8" imgW="6152381" imgH="41142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1186"/>
                          <a:ext cx="1253" cy="809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-46038" y="1177925"/>
            <a:ext cx="2935288" cy="2092325"/>
            <a:chOff x="146" y="868"/>
            <a:chExt cx="1849" cy="1318"/>
          </a:xfrm>
        </p:grpSpPr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684" y="868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Suitability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46" y="1470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3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&amp;</a:t>
              </a:r>
              <a:endPara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5" name="Picture 18" descr="suitability wellington livest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" y="1094"/>
              <a:ext cx="1495" cy="1092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152400" y="3371850"/>
            <a:ext cx="2930525" cy="2112963"/>
            <a:chOff x="306" y="2495"/>
            <a:chExt cx="1846" cy="1331"/>
          </a:xfrm>
        </p:grpSpPr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810" y="2495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Accessibility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06" y="3097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3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&amp;</a:t>
              </a:r>
              <a:endPara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9" name="Picture 22" descr="accessibility wellington resi h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2727"/>
              <a:ext cx="1494" cy="1099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2932113" y="2717800"/>
            <a:ext cx="3797300" cy="15303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Transition Rule</a:t>
            </a:r>
          </a:p>
          <a:p>
            <a:pPr>
              <a:buClrTx/>
              <a:buFontTx/>
              <a:buNone/>
            </a:pPr>
            <a:r>
              <a:rPr lang="en-GB" sz="1800" dirty="0">
                <a:solidFill>
                  <a:schemeClr val="tx1"/>
                </a:solidFill>
              </a:rPr>
              <a:t>Change cells to the land use for which they have the highest transition potential </a:t>
            </a:r>
            <a:r>
              <a:rPr lang="en-GB" sz="1800" i="1" dirty="0">
                <a:solidFill>
                  <a:schemeClr val="tx1"/>
                </a:solidFill>
              </a:rPr>
              <a:t>un</a:t>
            </a:r>
            <a:r>
              <a:rPr lang="nl-NL" sz="1800" i="1" dirty="0">
                <a:solidFill>
                  <a:schemeClr val="tx1"/>
                </a:solidFill>
              </a:rPr>
              <a:t>til</a:t>
            </a:r>
            <a:r>
              <a:rPr lang="en-GB" sz="1800" i="1" dirty="0">
                <a:solidFill>
                  <a:schemeClr val="tx1"/>
                </a:solidFill>
              </a:rPr>
              <a:t> regional demand</a:t>
            </a:r>
            <a:r>
              <a:rPr lang="nl-NL" sz="1800" i="1" dirty="0">
                <a:solidFill>
                  <a:schemeClr val="tx1"/>
                </a:solidFill>
              </a:rPr>
              <a:t>s</a:t>
            </a:r>
            <a:r>
              <a:rPr lang="en-GB" sz="1800" i="1" dirty="0">
                <a:solidFill>
                  <a:schemeClr val="tx1"/>
                </a:solidFill>
              </a:rPr>
              <a:t> </a:t>
            </a:r>
            <a:r>
              <a:rPr lang="nl-NL" sz="1800" i="1" dirty="0">
                <a:solidFill>
                  <a:schemeClr val="tx1"/>
                </a:solidFill>
              </a:rPr>
              <a:t>are</a:t>
            </a:r>
            <a:r>
              <a:rPr lang="en-GB" sz="1800" i="1" dirty="0">
                <a:solidFill>
                  <a:schemeClr val="tx1"/>
                </a:solidFill>
              </a:rPr>
              <a:t> met</a:t>
            </a: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2932113" y="4562475"/>
            <a:ext cx="2935287" cy="2120900"/>
            <a:chOff x="2148" y="2594"/>
            <a:chExt cx="1849" cy="1336"/>
          </a:xfrm>
        </p:grpSpPr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2637" y="2594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Zoning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2148" y="3175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3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&amp;</a:t>
              </a:r>
              <a:endPara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34" name="Picture 27" descr="zoning"/>
            <p:cNvPicPr>
              <a:picLocks noChangeAspect="1" noChangeArrowheads="1"/>
            </p:cNvPicPr>
            <p:nvPr/>
          </p:nvPicPr>
          <p:blipFill>
            <a:blip r:embed="rId12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2841"/>
              <a:ext cx="1504" cy="1089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6570663" y="112713"/>
            <a:ext cx="2427287" cy="2813051"/>
            <a:chOff x="4132" y="106"/>
            <a:chExt cx="1529" cy="1772"/>
          </a:xfrm>
        </p:grpSpPr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145" y="106"/>
              <a:ext cx="1516" cy="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nl-NL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Land use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nl-NL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 time T+1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30" descr="land u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775"/>
              <a:ext cx="1509" cy="11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5957888" y="3819525"/>
            <a:ext cx="2919412" cy="2436813"/>
            <a:chOff x="3753" y="2406"/>
            <a:chExt cx="1839" cy="1535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4222" y="2406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Transition</a:t>
              </a: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Potentials</a:t>
              </a: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3753" y="3153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nl-NL" sz="3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41" name="Picture 34" descr="TP Wellington resi m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" y="2831"/>
              <a:ext cx="1514" cy="1110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Line 35"/>
          <p:cNvSpPr>
            <a:spLocks noChangeShapeType="1"/>
          </p:cNvSpPr>
          <p:nvPr/>
        </p:nvSpPr>
        <p:spPr bwMode="auto">
          <a:xfrm flipH="1" flipV="1">
            <a:off x="6486525" y="3957638"/>
            <a:ext cx="987425" cy="1138237"/>
          </a:xfrm>
          <a:prstGeom prst="line">
            <a:avLst/>
          </a:prstGeom>
          <a:noFill/>
          <a:ln w="152400">
            <a:solidFill>
              <a:srgbClr val="66CC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6388100" y="2063750"/>
            <a:ext cx="1216025" cy="654050"/>
          </a:xfrm>
          <a:prstGeom prst="line">
            <a:avLst/>
          </a:prstGeom>
          <a:noFill/>
          <a:ln w="152400">
            <a:solidFill>
              <a:srgbClr val="66CC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08400" y="2348468"/>
            <a:ext cx="23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nl-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Stochastic perturbation</a:t>
            </a:r>
          </a:p>
        </p:txBody>
      </p:sp>
    </p:spTree>
    <p:extLst>
      <p:ext uri="{BB962C8B-B14F-4D97-AF65-F5344CB8AC3E}">
        <p14:creationId xmlns:p14="http://schemas.microsoft.com/office/powerpoint/2010/main" val="41885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can ISE be used for?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2954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Assessing the socio- economic and environmental impacts of:-</a:t>
            </a:r>
            <a:endParaRPr lang="en-US" sz="2400" b="1" i="1" dirty="0" smtClean="0"/>
          </a:p>
          <a:p>
            <a:pPr>
              <a:buClr>
                <a:srgbClr val="899638"/>
              </a:buClr>
              <a:buSzPct val="113000"/>
            </a:pPr>
            <a:r>
              <a:rPr lang="en-US" sz="2400" b="1" i="1" dirty="0" smtClean="0"/>
              <a:t>Urban issues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Spatial planning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Understanding the implications of zoning and road/port/airport infrastructure changes e.g. Ruakura inland port, SH1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Residential, business and urban growth strategies e.g. Future proof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Economic development strategies e.g. Waikato EDS</a:t>
            </a:r>
            <a:endParaRPr lang="en-US" sz="2400" dirty="0"/>
          </a:p>
          <a:p>
            <a:pPr>
              <a:buClr>
                <a:srgbClr val="899638"/>
              </a:buClr>
              <a:buSzPct val="113000"/>
            </a:pPr>
            <a:r>
              <a:rPr lang="en-US" sz="2400" b="1" i="1" dirty="0"/>
              <a:t>Rural issues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/>
              <a:t>Catchment issues such as N, P loadings and sediment associated with intensive </a:t>
            </a:r>
            <a:r>
              <a:rPr lang="en-US" sz="2400" dirty="0" smtClean="0"/>
              <a:t>farming e.g. WRISS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Land use change e.g. dairy conversion, carbon forestry</a:t>
            </a:r>
          </a:p>
        </p:txBody>
      </p:sp>
    </p:spTree>
    <p:extLst>
      <p:ext uri="{BB962C8B-B14F-4D97-AF65-F5344CB8AC3E}">
        <p14:creationId xmlns:p14="http://schemas.microsoft.com/office/powerpoint/2010/main" val="37268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can ISE be used for?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29540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b="1" i="1" dirty="0" smtClean="0"/>
              <a:t>Policy </a:t>
            </a:r>
            <a:r>
              <a:rPr lang="en-NZ" sz="2400" b="1" i="1" dirty="0"/>
              <a:t>evaluation</a:t>
            </a:r>
            <a:r>
              <a:rPr lang="en-NZ" sz="2400" dirty="0"/>
              <a:t> 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dirty="0"/>
              <a:t>Quantifying trade-offs </a:t>
            </a:r>
            <a:r>
              <a:rPr lang="en-NZ" sz="2400" dirty="0" smtClean="0"/>
              <a:t>of </a:t>
            </a:r>
            <a:r>
              <a:rPr lang="en-NZ" sz="2400" dirty="0"/>
              <a:t>different growth scenarios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dirty="0"/>
              <a:t>Implications of city form questions e.g. compact versus extended </a:t>
            </a:r>
            <a:r>
              <a:rPr lang="en-NZ" sz="2400" dirty="0" smtClean="0"/>
              <a:t>MULs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dirty="0" smtClean="0"/>
              <a:t>Hazard impacts</a:t>
            </a:r>
            <a:endParaRPr lang="en-NZ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b="1" i="1" dirty="0"/>
              <a:t>Spatial Economy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dirty="0"/>
              <a:t>Business land use and requirements by economic sector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dirty="0"/>
              <a:t>Residential land use by household type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dirty="0"/>
              <a:t>Infrastructure </a:t>
            </a:r>
            <a:r>
              <a:rPr lang="en-NZ" sz="2400" dirty="0" smtClean="0"/>
              <a:t>delivery</a:t>
            </a:r>
            <a:endParaRPr lang="en-NZ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b="1" i="1" dirty="0" smtClean="0"/>
              <a:t>Socio-Economic Impacts</a:t>
            </a:r>
            <a:endParaRPr lang="en-NZ" sz="2400" b="1" i="1" dirty="0"/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dirty="0"/>
              <a:t>Future skills demand 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dirty="0"/>
              <a:t>Labour force projections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400" dirty="0"/>
              <a:t>Identifies the mismatch between future jobs and skills</a:t>
            </a:r>
          </a:p>
        </p:txBody>
      </p:sp>
    </p:spTree>
    <p:extLst>
      <p:ext uri="{BB962C8B-B14F-4D97-AF65-F5344CB8AC3E}">
        <p14:creationId xmlns:p14="http://schemas.microsoft.com/office/powerpoint/2010/main" val="30826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is using ISE?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2192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ISE was originally developed for the Waikato Region in the Creating Futures Programme (FRST)  (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www.youtube.com/watch?v=RgEABCz1RrI</a:t>
            </a:r>
            <a:r>
              <a:rPr lang="en-US" sz="2400" dirty="0" smtClean="0"/>
              <a:t>)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ISE is also being developed in Auckland under </a:t>
            </a:r>
            <a:r>
              <a:rPr lang="en-US" sz="2400" b="1" i="1" dirty="0" smtClean="0"/>
              <a:t>Sustainable Pathways 2</a:t>
            </a:r>
            <a:r>
              <a:rPr lang="en-US" sz="2400" dirty="0" smtClean="0"/>
              <a:t> programme (FRST) (Yr 4 of 6, $3.6m)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A similar model is also being constructed for Christchurch and Auckland under </a:t>
            </a:r>
            <a:r>
              <a:rPr lang="en-US" sz="2400" b="1" i="1" dirty="0" smtClean="0"/>
              <a:t>Economics of Resilient Infrastructure </a:t>
            </a:r>
            <a:r>
              <a:rPr lang="en-US" sz="2400" dirty="0" smtClean="0"/>
              <a:t>programme (MBIE) covering infrastructure outages and natural hazard events (Yr 1 of 4, $2.8m)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74723"/>
            <a:ext cx="2837165" cy="8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02617"/>
            <a:ext cx="3667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20186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Economic module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" y="1295400"/>
            <a:ext cx="5512039" cy="391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0" y="1732411"/>
            <a:ext cx="5359457" cy="381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06" y="1942181"/>
            <a:ext cx="5986462" cy="42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71795"/>
            <a:ext cx="5453574" cy="407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Economic model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490863"/>
            <a:ext cx="3817147" cy="271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Brace 8"/>
          <p:cNvSpPr/>
          <p:nvPr/>
        </p:nvSpPr>
        <p:spPr>
          <a:xfrm>
            <a:off x="6072198" y="2143116"/>
            <a:ext cx="357190" cy="3500462"/>
          </a:xfrm>
          <a:prstGeom prst="rightBrace">
            <a:avLst>
              <a:gd name="adj1" fmla="val 13055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Down Arrow 9"/>
          <p:cNvSpPr/>
          <p:nvPr/>
        </p:nvSpPr>
        <p:spPr bwMode="auto">
          <a:xfrm rot="16200000">
            <a:off x="6370440" y="4555314"/>
            <a:ext cx="643365" cy="4746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sp>
        <p:nvSpPr>
          <p:cNvPr id="11" name="Down Arrow 10"/>
          <p:cNvSpPr/>
          <p:nvPr/>
        </p:nvSpPr>
        <p:spPr bwMode="auto">
          <a:xfrm rot="16200000">
            <a:off x="6365281" y="3014033"/>
            <a:ext cx="643365" cy="46434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133236" y="4604521"/>
            <a:ext cx="1937731" cy="289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b="1" i="1" dirty="0">
                <a:solidFill>
                  <a:schemeClr val="bg1"/>
                </a:solidFill>
              </a:rPr>
              <a:t>Ecological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133642" y="4969275"/>
            <a:ext cx="1938952" cy="928672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effectLst/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>
                <a:solidFill>
                  <a:schemeClr val="tx1"/>
                </a:solidFill>
              </a:rPr>
              <a:t>Energy 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>
                <a:solidFill>
                  <a:schemeClr val="tx1"/>
                </a:solidFill>
              </a:rPr>
              <a:t>Emissions  (CO</a:t>
            </a:r>
            <a:r>
              <a:rPr lang="en-NZ" sz="1100" baseline="-25000" dirty="0">
                <a:solidFill>
                  <a:schemeClr val="tx1"/>
                </a:solidFill>
              </a:rPr>
              <a:t>2</a:t>
            </a:r>
            <a:r>
              <a:rPr lang="en-NZ" sz="1100" dirty="0">
                <a:solidFill>
                  <a:schemeClr val="tx1"/>
                </a:solidFill>
              </a:rPr>
              <a:t>, N</a:t>
            </a:r>
            <a:r>
              <a:rPr lang="en-NZ" sz="1100" baseline="-25000" dirty="0">
                <a:solidFill>
                  <a:schemeClr val="tx1"/>
                </a:solidFill>
              </a:rPr>
              <a:t>2</a:t>
            </a:r>
            <a:r>
              <a:rPr lang="en-NZ" sz="1100" dirty="0">
                <a:solidFill>
                  <a:schemeClr val="tx1"/>
                </a:solidFill>
              </a:rPr>
              <a:t>O, CH</a:t>
            </a:r>
            <a:r>
              <a:rPr lang="en-NZ" sz="1100" baseline="-25000" dirty="0">
                <a:solidFill>
                  <a:schemeClr val="tx1"/>
                </a:solidFill>
              </a:rPr>
              <a:t>4</a:t>
            </a:r>
            <a:r>
              <a:rPr lang="en-NZ" sz="1100" dirty="0">
                <a:solidFill>
                  <a:schemeClr val="tx1"/>
                </a:solidFill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>
                <a:solidFill>
                  <a:schemeClr val="tx1"/>
                </a:solidFill>
              </a:rPr>
              <a:t>Solid waste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>
                <a:solidFill>
                  <a:schemeClr val="tx1"/>
                </a:solidFill>
              </a:rPr>
              <a:t>Land 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>
                <a:solidFill>
                  <a:schemeClr val="tx1"/>
                </a:solidFill>
              </a:rPr>
              <a:t>Carbon footprint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133236" y="1928802"/>
            <a:ext cx="1937731" cy="2888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b="1" i="1" dirty="0">
                <a:solidFill>
                  <a:schemeClr val="bg1"/>
                </a:solidFill>
              </a:rPr>
              <a:t>Economic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143768" y="2272917"/>
            <a:ext cx="1928825" cy="84113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>
                <a:solidFill>
                  <a:schemeClr val="bg1"/>
                </a:solidFill>
              </a:rPr>
              <a:t>Gross output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>
                <a:solidFill>
                  <a:schemeClr val="bg1"/>
                </a:solidFill>
              </a:rPr>
              <a:t>Value added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>
                <a:solidFill>
                  <a:schemeClr val="bg1"/>
                </a:solidFill>
              </a:rPr>
              <a:t>Employment (FTEs/MEC)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 smtClean="0">
                <a:solidFill>
                  <a:schemeClr val="bg1"/>
                </a:solidFill>
              </a:rPr>
              <a:t>Multipliers</a:t>
            </a:r>
            <a:endParaRPr lang="en-N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33229" y="3357532"/>
            <a:ext cx="1937715" cy="2888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b="1" i="1" dirty="0">
                <a:solidFill>
                  <a:schemeClr val="tx1"/>
                </a:solidFill>
              </a:rPr>
              <a:t>Social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133642" y="3714738"/>
            <a:ext cx="1938952" cy="69158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>
                <a:solidFill>
                  <a:schemeClr val="tx1"/>
                </a:solidFill>
              </a:rPr>
              <a:t>Occupations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100" dirty="0" smtClean="0">
                <a:solidFill>
                  <a:schemeClr val="tx1"/>
                </a:solidFill>
              </a:rPr>
              <a:t>Infrastructure </a:t>
            </a:r>
            <a:r>
              <a:rPr lang="en-NZ" sz="1100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2071670" y="2143116"/>
            <a:ext cx="357190" cy="3500462"/>
          </a:xfrm>
          <a:prstGeom prst="rightBrace">
            <a:avLst>
              <a:gd name="adj1" fmla="val 13055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Right Arrow 18"/>
          <p:cNvSpPr/>
          <p:nvPr/>
        </p:nvSpPr>
        <p:spPr>
          <a:xfrm>
            <a:off x="142844" y="2143116"/>
            <a:ext cx="2000264" cy="85725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b="1" dirty="0" smtClean="0"/>
              <a:t>Households</a:t>
            </a:r>
          </a:p>
          <a:p>
            <a:pPr algn="ctr"/>
            <a:r>
              <a:rPr lang="en-NZ" sz="1200" dirty="0" smtClean="0"/>
              <a:t>(Consumers)</a:t>
            </a:r>
            <a:endParaRPr lang="en-NZ" sz="1200" dirty="0"/>
          </a:p>
        </p:txBody>
      </p:sp>
      <p:sp>
        <p:nvSpPr>
          <p:cNvPr id="20" name="Right Arrow 19"/>
          <p:cNvSpPr/>
          <p:nvPr/>
        </p:nvSpPr>
        <p:spPr>
          <a:xfrm>
            <a:off x="142844" y="3000372"/>
            <a:ext cx="2000264" cy="85725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b="1" dirty="0" smtClean="0"/>
              <a:t>Households</a:t>
            </a:r>
          </a:p>
          <a:p>
            <a:pPr algn="ctr"/>
            <a:r>
              <a:rPr lang="en-NZ" sz="1200" dirty="0" smtClean="0"/>
              <a:t>(Labour)</a:t>
            </a:r>
            <a:endParaRPr lang="en-NZ" sz="1200" dirty="0"/>
          </a:p>
        </p:txBody>
      </p:sp>
      <p:sp>
        <p:nvSpPr>
          <p:cNvPr id="21" name="Right Arrow 20"/>
          <p:cNvSpPr/>
          <p:nvPr/>
        </p:nvSpPr>
        <p:spPr>
          <a:xfrm>
            <a:off x="142844" y="3857628"/>
            <a:ext cx="2000264" cy="85725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b="1" dirty="0" smtClean="0"/>
              <a:t>Exports</a:t>
            </a:r>
          </a:p>
          <a:p>
            <a:pPr algn="ctr"/>
            <a:r>
              <a:rPr lang="en-NZ" sz="1200" dirty="0" smtClean="0"/>
              <a:t>(Global value chains)</a:t>
            </a:r>
            <a:endParaRPr lang="en-NZ" sz="1200" dirty="0"/>
          </a:p>
        </p:txBody>
      </p:sp>
      <p:sp>
        <p:nvSpPr>
          <p:cNvPr id="22" name="Right Arrow 21"/>
          <p:cNvSpPr/>
          <p:nvPr/>
        </p:nvSpPr>
        <p:spPr>
          <a:xfrm>
            <a:off x="142844" y="4714884"/>
            <a:ext cx="2000264" cy="85725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b="1" dirty="0" smtClean="0"/>
              <a:t>Capital formation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207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20186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Economic interdependencies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016125" y="1547019"/>
            <a:ext cx="4510087" cy="3140075"/>
          </a:xfrm>
          <a:custGeom>
            <a:avLst/>
            <a:gdLst>
              <a:gd name="connsiteX0" fmla="*/ 0 w 4114428"/>
              <a:gd name="connsiteY0" fmla="*/ 822960 h 3211790"/>
              <a:gd name="connsiteX1" fmla="*/ 22860 w 4114428"/>
              <a:gd name="connsiteY1" fmla="*/ 1630680 h 3211790"/>
              <a:gd name="connsiteX2" fmla="*/ 807720 w 4114428"/>
              <a:gd name="connsiteY2" fmla="*/ 2644140 h 3211790"/>
              <a:gd name="connsiteX3" fmla="*/ 1821180 w 4114428"/>
              <a:gd name="connsiteY3" fmla="*/ 3208020 h 3211790"/>
              <a:gd name="connsiteX4" fmla="*/ 3345180 w 4114428"/>
              <a:gd name="connsiteY4" fmla="*/ 2994660 h 3211790"/>
              <a:gd name="connsiteX5" fmla="*/ 4107180 w 4114428"/>
              <a:gd name="connsiteY5" fmla="*/ 1234440 h 3211790"/>
              <a:gd name="connsiteX6" fmla="*/ 2743200 w 4114428"/>
              <a:gd name="connsiteY6" fmla="*/ 198120 h 3211790"/>
              <a:gd name="connsiteX7" fmla="*/ 2720340 w 4114428"/>
              <a:gd name="connsiteY7" fmla="*/ 190500 h 3211790"/>
              <a:gd name="connsiteX8" fmla="*/ 2705100 w 4114428"/>
              <a:gd name="connsiteY8" fmla="*/ 182880 h 3211790"/>
              <a:gd name="connsiteX9" fmla="*/ 1013460 w 4114428"/>
              <a:gd name="connsiteY9" fmla="*/ 0 h 3211790"/>
              <a:gd name="connsiteX10" fmla="*/ 0 w 4114428"/>
              <a:gd name="connsiteY10" fmla="*/ 822960 h 3211790"/>
              <a:gd name="connsiteX0" fmla="*/ 0 w 4114428"/>
              <a:gd name="connsiteY0" fmla="*/ 929640 h 3318470"/>
              <a:gd name="connsiteX1" fmla="*/ 22860 w 4114428"/>
              <a:gd name="connsiteY1" fmla="*/ 1737360 h 3318470"/>
              <a:gd name="connsiteX2" fmla="*/ 807720 w 4114428"/>
              <a:gd name="connsiteY2" fmla="*/ 2750820 h 3318470"/>
              <a:gd name="connsiteX3" fmla="*/ 1821180 w 4114428"/>
              <a:gd name="connsiteY3" fmla="*/ 3314700 h 3318470"/>
              <a:gd name="connsiteX4" fmla="*/ 3345180 w 4114428"/>
              <a:gd name="connsiteY4" fmla="*/ 3101340 h 3318470"/>
              <a:gd name="connsiteX5" fmla="*/ 4107180 w 4114428"/>
              <a:gd name="connsiteY5" fmla="*/ 1341120 h 3318470"/>
              <a:gd name="connsiteX6" fmla="*/ 2743200 w 4114428"/>
              <a:gd name="connsiteY6" fmla="*/ 304800 h 3318470"/>
              <a:gd name="connsiteX7" fmla="*/ 2720340 w 4114428"/>
              <a:gd name="connsiteY7" fmla="*/ 297180 h 3318470"/>
              <a:gd name="connsiteX8" fmla="*/ 2705100 w 4114428"/>
              <a:gd name="connsiteY8" fmla="*/ 289560 h 3318470"/>
              <a:gd name="connsiteX9" fmla="*/ 1013460 w 4114428"/>
              <a:gd name="connsiteY9" fmla="*/ 106680 h 3318470"/>
              <a:gd name="connsiteX10" fmla="*/ 0 w 4114428"/>
              <a:gd name="connsiteY10" fmla="*/ 929640 h 3318470"/>
              <a:gd name="connsiteX0" fmla="*/ 0 w 4114428"/>
              <a:gd name="connsiteY0" fmla="*/ 929640 h 3318470"/>
              <a:gd name="connsiteX1" fmla="*/ 22860 w 4114428"/>
              <a:gd name="connsiteY1" fmla="*/ 1737360 h 3318470"/>
              <a:gd name="connsiteX2" fmla="*/ 807720 w 4114428"/>
              <a:gd name="connsiteY2" fmla="*/ 2750820 h 3318470"/>
              <a:gd name="connsiteX3" fmla="*/ 1821180 w 4114428"/>
              <a:gd name="connsiteY3" fmla="*/ 3314700 h 3318470"/>
              <a:gd name="connsiteX4" fmla="*/ 3345180 w 4114428"/>
              <a:gd name="connsiteY4" fmla="*/ 3101340 h 3318470"/>
              <a:gd name="connsiteX5" fmla="*/ 4107180 w 4114428"/>
              <a:gd name="connsiteY5" fmla="*/ 1341120 h 3318470"/>
              <a:gd name="connsiteX6" fmla="*/ 2743200 w 4114428"/>
              <a:gd name="connsiteY6" fmla="*/ 304800 h 3318470"/>
              <a:gd name="connsiteX7" fmla="*/ 2720340 w 4114428"/>
              <a:gd name="connsiteY7" fmla="*/ 297180 h 3318470"/>
              <a:gd name="connsiteX8" fmla="*/ 2705100 w 4114428"/>
              <a:gd name="connsiteY8" fmla="*/ 289560 h 3318470"/>
              <a:gd name="connsiteX9" fmla="*/ 1013460 w 4114428"/>
              <a:gd name="connsiteY9" fmla="*/ 106680 h 3318470"/>
              <a:gd name="connsiteX10" fmla="*/ 0 w 4114428"/>
              <a:gd name="connsiteY10" fmla="*/ 929640 h 3318470"/>
              <a:gd name="connsiteX0" fmla="*/ 0 w 4114428"/>
              <a:gd name="connsiteY0" fmla="*/ 929640 h 3318470"/>
              <a:gd name="connsiteX1" fmla="*/ 22860 w 4114428"/>
              <a:gd name="connsiteY1" fmla="*/ 1737360 h 3318470"/>
              <a:gd name="connsiteX2" fmla="*/ 807720 w 4114428"/>
              <a:gd name="connsiteY2" fmla="*/ 2750820 h 3318470"/>
              <a:gd name="connsiteX3" fmla="*/ 1821180 w 4114428"/>
              <a:gd name="connsiteY3" fmla="*/ 3314700 h 3318470"/>
              <a:gd name="connsiteX4" fmla="*/ 3345180 w 4114428"/>
              <a:gd name="connsiteY4" fmla="*/ 3101340 h 3318470"/>
              <a:gd name="connsiteX5" fmla="*/ 4107180 w 4114428"/>
              <a:gd name="connsiteY5" fmla="*/ 1341120 h 3318470"/>
              <a:gd name="connsiteX6" fmla="*/ 2743200 w 4114428"/>
              <a:gd name="connsiteY6" fmla="*/ 304800 h 3318470"/>
              <a:gd name="connsiteX7" fmla="*/ 2720340 w 4114428"/>
              <a:gd name="connsiteY7" fmla="*/ 297180 h 3318470"/>
              <a:gd name="connsiteX8" fmla="*/ 2705100 w 4114428"/>
              <a:gd name="connsiteY8" fmla="*/ 289560 h 3318470"/>
              <a:gd name="connsiteX9" fmla="*/ 1013460 w 4114428"/>
              <a:gd name="connsiteY9" fmla="*/ 106680 h 3318470"/>
              <a:gd name="connsiteX10" fmla="*/ 0 w 4114428"/>
              <a:gd name="connsiteY10" fmla="*/ 929640 h 3318470"/>
              <a:gd name="connsiteX0" fmla="*/ 0 w 4114428"/>
              <a:gd name="connsiteY0" fmla="*/ 929640 h 3560963"/>
              <a:gd name="connsiteX1" fmla="*/ 22860 w 4114428"/>
              <a:gd name="connsiteY1" fmla="*/ 1737360 h 3560963"/>
              <a:gd name="connsiteX2" fmla="*/ 807720 w 4114428"/>
              <a:gd name="connsiteY2" fmla="*/ 2750820 h 3560963"/>
              <a:gd name="connsiteX3" fmla="*/ 1821180 w 4114428"/>
              <a:gd name="connsiteY3" fmla="*/ 3314700 h 3560963"/>
              <a:gd name="connsiteX4" fmla="*/ 3345180 w 4114428"/>
              <a:gd name="connsiteY4" fmla="*/ 3101340 h 3560963"/>
              <a:gd name="connsiteX5" fmla="*/ 4107180 w 4114428"/>
              <a:gd name="connsiteY5" fmla="*/ 1341120 h 3560963"/>
              <a:gd name="connsiteX6" fmla="*/ 2743200 w 4114428"/>
              <a:gd name="connsiteY6" fmla="*/ 304800 h 3560963"/>
              <a:gd name="connsiteX7" fmla="*/ 2720340 w 4114428"/>
              <a:gd name="connsiteY7" fmla="*/ 297180 h 3560963"/>
              <a:gd name="connsiteX8" fmla="*/ 2705100 w 4114428"/>
              <a:gd name="connsiteY8" fmla="*/ 289560 h 3560963"/>
              <a:gd name="connsiteX9" fmla="*/ 1013460 w 4114428"/>
              <a:gd name="connsiteY9" fmla="*/ 106680 h 3560963"/>
              <a:gd name="connsiteX10" fmla="*/ 0 w 4114428"/>
              <a:gd name="connsiteY10" fmla="*/ 929640 h 3560963"/>
              <a:gd name="connsiteX0" fmla="*/ 0 w 4107180"/>
              <a:gd name="connsiteY0" fmla="*/ 929640 h 3560963"/>
              <a:gd name="connsiteX1" fmla="*/ 22860 w 4107180"/>
              <a:gd name="connsiteY1" fmla="*/ 1737360 h 3560963"/>
              <a:gd name="connsiteX2" fmla="*/ 807720 w 4107180"/>
              <a:gd name="connsiteY2" fmla="*/ 2750820 h 3560963"/>
              <a:gd name="connsiteX3" fmla="*/ 1821180 w 4107180"/>
              <a:gd name="connsiteY3" fmla="*/ 3314700 h 3560963"/>
              <a:gd name="connsiteX4" fmla="*/ 3345180 w 4107180"/>
              <a:gd name="connsiteY4" fmla="*/ 3101340 h 3560963"/>
              <a:gd name="connsiteX5" fmla="*/ 4107180 w 4107180"/>
              <a:gd name="connsiteY5" fmla="*/ 1341120 h 3560963"/>
              <a:gd name="connsiteX6" fmla="*/ 2743200 w 4107180"/>
              <a:gd name="connsiteY6" fmla="*/ 304800 h 3560963"/>
              <a:gd name="connsiteX7" fmla="*/ 2720340 w 4107180"/>
              <a:gd name="connsiteY7" fmla="*/ 297180 h 3560963"/>
              <a:gd name="connsiteX8" fmla="*/ 2705100 w 4107180"/>
              <a:gd name="connsiteY8" fmla="*/ 289560 h 3560963"/>
              <a:gd name="connsiteX9" fmla="*/ 1013460 w 4107180"/>
              <a:gd name="connsiteY9" fmla="*/ 106680 h 3560963"/>
              <a:gd name="connsiteX10" fmla="*/ 0 w 4107180"/>
              <a:gd name="connsiteY10" fmla="*/ 929640 h 3560963"/>
              <a:gd name="connsiteX0" fmla="*/ 0 w 4107180"/>
              <a:gd name="connsiteY0" fmla="*/ 929640 h 3560963"/>
              <a:gd name="connsiteX1" fmla="*/ 22860 w 4107180"/>
              <a:gd name="connsiteY1" fmla="*/ 1737360 h 3560963"/>
              <a:gd name="connsiteX2" fmla="*/ 807720 w 4107180"/>
              <a:gd name="connsiteY2" fmla="*/ 2750820 h 3560963"/>
              <a:gd name="connsiteX3" fmla="*/ 1821180 w 4107180"/>
              <a:gd name="connsiteY3" fmla="*/ 3314700 h 3560963"/>
              <a:gd name="connsiteX4" fmla="*/ 3345180 w 4107180"/>
              <a:gd name="connsiteY4" fmla="*/ 3101340 h 3560963"/>
              <a:gd name="connsiteX5" fmla="*/ 4107180 w 4107180"/>
              <a:gd name="connsiteY5" fmla="*/ 1341120 h 3560963"/>
              <a:gd name="connsiteX6" fmla="*/ 2743200 w 4107180"/>
              <a:gd name="connsiteY6" fmla="*/ 304800 h 3560963"/>
              <a:gd name="connsiteX7" fmla="*/ 2720340 w 4107180"/>
              <a:gd name="connsiteY7" fmla="*/ 297180 h 3560963"/>
              <a:gd name="connsiteX8" fmla="*/ 2705100 w 4107180"/>
              <a:gd name="connsiteY8" fmla="*/ 289560 h 3560963"/>
              <a:gd name="connsiteX9" fmla="*/ 1013460 w 4107180"/>
              <a:gd name="connsiteY9" fmla="*/ 106680 h 3560963"/>
              <a:gd name="connsiteX10" fmla="*/ 0 w 4107180"/>
              <a:gd name="connsiteY10" fmla="*/ 929640 h 3560963"/>
              <a:gd name="connsiteX0" fmla="*/ 0 w 4107180"/>
              <a:gd name="connsiteY0" fmla="*/ 929640 h 3560963"/>
              <a:gd name="connsiteX1" fmla="*/ 22860 w 4107180"/>
              <a:gd name="connsiteY1" fmla="*/ 1737360 h 3560963"/>
              <a:gd name="connsiteX2" fmla="*/ 1821180 w 4107180"/>
              <a:gd name="connsiteY2" fmla="*/ 3314700 h 3560963"/>
              <a:gd name="connsiteX3" fmla="*/ 3345180 w 4107180"/>
              <a:gd name="connsiteY3" fmla="*/ 3101340 h 3560963"/>
              <a:gd name="connsiteX4" fmla="*/ 4107180 w 4107180"/>
              <a:gd name="connsiteY4" fmla="*/ 1341120 h 3560963"/>
              <a:gd name="connsiteX5" fmla="*/ 2743200 w 4107180"/>
              <a:gd name="connsiteY5" fmla="*/ 304800 h 3560963"/>
              <a:gd name="connsiteX6" fmla="*/ 2720340 w 4107180"/>
              <a:gd name="connsiteY6" fmla="*/ 297180 h 3560963"/>
              <a:gd name="connsiteX7" fmla="*/ 2705100 w 4107180"/>
              <a:gd name="connsiteY7" fmla="*/ 289560 h 3560963"/>
              <a:gd name="connsiteX8" fmla="*/ 1013460 w 4107180"/>
              <a:gd name="connsiteY8" fmla="*/ 106680 h 3560963"/>
              <a:gd name="connsiteX9" fmla="*/ 0 w 4107180"/>
              <a:gd name="connsiteY9" fmla="*/ 929640 h 3560963"/>
              <a:gd name="connsiteX0" fmla="*/ 7693 w 4114873"/>
              <a:gd name="connsiteY0" fmla="*/ 929640 h 3560963"/>
              <a:gd name="connsiteX1" fmla="*/ 30553 w 4114873"/>
              <a:gd name="connsiteY1" fmla="*/ 1737360 h 3560963"/>
              <a:gd name="connsiteX2" fmla="*/ 1828873 w 4114873"/>
              <a:gd name="connsiteY2" fmla="*/ 3314700 h 3560963"/>
              <a:gd name="connsiteX3" fmla="*/ 3352873 w 4114873"/>
              <a:gd name="connsiteY3" fmla="*/ 3101340 h 3560963"/>
              <a:gd name="connsiteX4" fmla="*/ 4114873 w 4114873"/>
              <a:gd name="connsiteY4" fmla="*/ 1341120 h 3560963"/>
              <a:gd name="connsiteX5" fmla="*/ 2750893 w 4114873"/>
              <a:gd name="connsiteY5" fmla="*/ 304800 h 3560963"/>
              <a:gd name="connsiteX6" fmla="*/ 2728033 w 4114873"/>
              <a:gd name="connsiteY6" fmla="*/ 297180 h 3560963"/>
              <a:gd name="connsiteX7" fmla="*/ 2712793 w 4114873"/>
              <a:gd name="connsiteY7" fmla="*/ 289560 h 3560963"/>
              <a:gd name="connsiteX8" fmla="*/ 1021153 w 4114873"/>
              <a:gd name="connsiteY8" fmla="*/ 106680 h 3560963"/>
              <a:gd name="connsiteX9" fmla="*/ 7693 w 4114873"/>
              <a:gd name="connsiteY9" fmla="*/ 929640 h 3560963"/>
              <a:gd name="connsiteX0" fmla="*/ 280670 w 4387850"/>
              <a:gd name="connsiteY0" fmla="*/ 929640 h 3560963"/>
              <a:gd name="connsiteX1" fmla="*/ 303530 w 4387850"/>
              <a:gd name="connsiteY1" fmla="*/ 1737360 h 3560963"/>
              <a:gd name="connsiteX2" fmla="*/ 2101850 w 4387850"/>
              <a:gd name="connsiteY2" fmla="*/ 3314700 h 3560963"/>
              <a:gd name="connsiteX3" fmla="*/ 3625850 w 4387850"/>
              <a:gd name="connsiteY3" fmla="*/ 3101340 h 3560963"/>
              <a:gd name="connsiteX4" fmla="*/ 4387850 w 4387850"/>
              <a:gd name="connsiteY4" fmla="*/ 1341120 h 3560963"/>
              <a:gd name="connsiteX5" fmla="*/ 3023870 w 4387850"/>
              <a:gd name="connsiteY5" fmla="*/ 304800 h 3560963"/>
              <a:gd name="connsiteX6" fmla="*/ 3001010 w 4387850"/>
              <a:gd name="connsiteY6" fmla="*/ 297180 h 3560963"/>
              <a:gd name="connsiteX7" fmla="*/ 2985770 w 4387850"/>
              <a:gd name="connsiteY7" fmla="*/ 289560 h 3560963"/>
              <a:gd name="connsiteX8" fmla="*/ 1294130 w 4387850"/>
              <a:gd name="connsiteY8" fmla="*/ 106680 h 3560963"/>
              <a:gd name="connsiteX9" fmla="*/ 280670 w 4387850"/>
              <a:gd name="connsiteY9" fmla="*/ 929640 h 3560963"/>
              <a:gd name="connsiteX0" fmla="*/ 75865 w 4183045"/>
              <a:gd name="connsiteY0" fmla="*/ 929640 h 3560963"/>
              <a:gd name="connsiteX1" fmla="*/ 98725 w 4183045"/>
              <a:gd name="connsiteY1" fmla="*/ 1737360 h 3560963"/>
              <a:gd name="connsiteX2" fmla="*/ 1897045 w 4183045"/>
              <a:gd name="connsiteY2" fmla="*/ 3314700 h 3560963"/>
              <a:gd name="connsiteX3" fmla="*/ 3421045 w 4183045"/>
              <a:gd name="connsiteY3" fmla="*/ 3101340 h 3560963"/>
              <a:gd name="connsiteX4" fmla="*/ 4183045 w 4183045"/>
              <a:gd name="connsiteY4" fmla="*/ 1341120 h 3560963"/>
              <a:gd name="connsiteX5" fmla="*/ 2819065 w 4183045"/>
              <a:gd name="connsiteY5" fmla="*/ 304800 h 3560963"/>
              <a:gd name="connsiteX6" fmla="*/ 2796205 w 4183045"/>
              <a:gd name="connsiteY6" fmla="*/ 297180 h 3560963"/>
              <a:gd name="connsiteX7" fmla="*/ 2780965 w 4183045"/>
              <a:gd name="connsiteY7" fmla="*/ 289560 h 3560963"/>
              <a:gd name="connsiteX8" fmla="*/ 1089325 w 4183045"/>
              <a:gd name="connsiteY8" fmla="*/ 106680 h 3560963"/>
              <a:gd name="connsiteX9" fmla="*/ 75865 w 4183045"/>
              <a:gd name="connsiteY9" fmla="*/ 929640 h 3560963"/>
              <a:gd name="connsiteX0" fmla="*/ 1125220 w 4218940"/>
              <a:gd name="connsiteY0" fmla="*/ 241300 h 3695583"/>
              <a:gd name="connsiteX1" fmla="*/ 134620 w 4218940"/>
              <a:gd name="connsiteY1" fmla="*/ 1871980 h 3695583"/>
              <a:gd name="connsiteX2" fmla="*/ 1932940 w 4218940"/>
              <a:gd name="connsiteY2" fmla="*/ 3449320 h 3695583"/>
              <a:gd name="connsiteX3" fmla="*/ 3456940 w 4218940"/>
              <a:gd name="connsiteY3" fmla="*/ 3235960 h 3695583"/>
              <a:gd name="connsiteX4" fmla="*/ 4218940 w 4218940"/>
              <a:gd name="connsiteY4" fmla="*/ 1475740 h 3695583"/>
              <a:gd name="connsiteX5" fmla="*/ 2854960 w 4218940"/>
              <a:gd name="connsiteY5" fmla="*/ 439420 h 3695583"/>
              <a:gd name="connsiteX6" fmla="*/ 2832100 w 4218940"/>
              <a:gd name="connsiteY6" fmla="*/ 431800 h 3695583"/>
              <a:gd name="connsiteX7" fmla="*/ 2816860 w 4218940"/>
              <a:gd name="connsiteY7" fmla="*/ 424180 h 3695583"/>
              <a:gd name="connsiteX8" fmla="*/ 1125220 w 4218940"/>
              <a:gd name="connsiteY8" fmla="*/ 241300 h 3695583"/>
              <a:gd name="connsiteX0" fmla="*/ 1125220 w 4218940"/>
              <a:gd name="connsiteY0" fmla="*/ 241300 h 3695583"/>
              <a:gd name="connsiteX1" fmla="*/ 134620 w 4218940"/>
              <a:gd name="connsiteY1" fmla="*/ 1871980 h 3695583"/>
              <a:gd name="connsiteX2" fmla="*/ 1932940 w 4218940"/>
              <a:gd name="connsiteY2" fmla="*/ 3449320 h 3695583"/>
              <a:gd name="connsiteX3" fmla="*/ 3456940 w 4218940"/>
              <a:gd name="connsiteY3" fmla="*/ 3235960 h 3695583"/>
              <a:gd name="connsiteX4" fmla="*/ 4218940 w 4218940"/>
              <a:gd name="connsiteY4" fmla="*/ 1475740 h 3695583"/>
              <a:gd name="connsiteX5" fmla="*/ 2854960 w 4218940"/>
              <a:gd name="connsiteY5" fmla="*/ 439420 h 3695583"/>
              <a:gd name="connsiteX6" fmla="*/ 2816860 w 4218940"/>
              <a:gd name="connsiteY6" fmla="*/ 424180 h 3695583"/>
              <a:gd name="connsiteX7" fmla="*/ 1125220 w 4218940"/>
              <a:gd name="connsiteY7" fmla="*/ 241300 h 3695583"/>
              <a:gd name="connsiteX0" fmla="*/ 1125220 w 4325620"/>
              <a:gd name="connsiteY0" fmla="*/ 241300 h 3695583"/>
              <a:gd name="connsiteX1" fmla="*/ 134620 w 4325620"/>
              <a:gd name="connsiteY1" fmla="*/ 1871980 h 3695583"/>
              <a:gd name="connsiteX2" fmla="*/ 1932940 w 4325620"/>
              <a:gd name="connsiteY2" fmla="*/ 3449320 h 3695583"/>
              <a:gd name="connsiteX3" fmla="*/ 3456940 w 4325620"/>
              <a:gd name="connsiteY3" fmla="*/ 3235960 h 3695583"/>
              <a:gd name="connsiteX4" fmla="*/ 4218940 w 4325620"/>
              <a:gd name="connsiteY4" fmla="*/ 1475740 h 3695583"/>
              <a:gd name="connsiteX5" fmla="*/ 2816860 w 4325620"/>
              <a:gd name="connsiteY5" fmla="*/ 424180 h 3695583"/>
              <a:gd name="connsiteX6" fmla="*/ 1125220 w 4325620"/>
              <a:gd name="connsiteY6" fmla="*/ 241300 h 3695583"/>
              <a:gd name="connsiteX0" fmla="*/ 1125220 w 4432296"/>
              <a:gd name="connsiteY0" fmla="*/ 241300 h 3695583"/>
              <a:gd name="connsiteX1" fmla="*/ 134620 w 4432296"/>
              <a:gd name="connsiteY1" fmla="*/ 1871980 h 3695583"/>
              <a:gd name="connsiteX2" fmla="*/ 1932940 w 4432296"/>
              <a:gd name="connsiteY2" fmla="*/ 3449320 h 3695583"/>
              <a:gd name="connsiteX3" fmla="*/ 3456940 w 4432296"/>
              <a:gd name="connsiteY3" fmla="*/ 3235960 h 3695583"/>
              <a:gd name="connsiteX4" fmla="*/ 4096994 w 4432296"/>
              <a:gd name="connsiteY4" fmla="*/ 2011965 h 3695583"/>
              <a:gd name="connsiteX5" fmla="*/ 4218940 w 4432296"/>
              <a:gd name="connsiteY5" fmla="*/ 1475740 h 3695583"/>
              <a:gd name="connsiteX6" fmla="*/ 2816860 w 4432296"/>
              <a:gd name="connsiteY6" fmla="*/ 424180 h 3695583"/>
              <a:gd name="connsiteX7" fmla="*/ 1125220 w 4432296"/>
              <a:gd name="connsiteY7" fmla="*/ 241300 h 3695583"/>
              <a:gd name="connsiteX0" fmla="*/ 1125220 w 4477994"/>
              <a:gd name="connsiteY0" fmla="*/ 241300 h 3472651"/>
              <a:gd name="connsiteX1" fmla="*/ 134620 w 4477994"/>
              <a:gd name="connsiteY1" fmla="*/ 1871980 h 3472651"/>
              <a:gd name="connsiteX2" fmla="*/ 1932940 w 4477994"/>
              <a:gd name="connsiteY2" fmla="*/ 3449320 h 3472651"/>
              <a:gd name="connsiteX3" fmla="*/ 4096994 w 4477994"/>
              <a:gd name="connsiteY3" fmla="*/ 2011965 h 3472651"/>
              <a:gd name="connsiteX4" fmla="*/ 4218940 w 4477994"/>
              <a:gd name="connsiteY4" fmla="*/ 1475740 h 3472651"/>
              <a:gd name="connsiteX5" fmla="*/ 2816860 w 4477994"/>
              <a:gd name="connsiteY5" fmla="*/ 424180 h 3472651"/>
              <a:gd name="connsiteX6" fmla="*/ 1125220 w 4477994"/>
              <a:gd name="connsiteY6" fmla="*/ 241300 h 3472651"/>
              <a:gd name="connsiteX0" fmla="*/ 1125220 w 4301321"/>
              <a:gd name="connsiteY0" fmla="*/ 241300 h 3472651"/>
              <a:gd name="connsiteX1" fmla="*/ 134620 w 4301321"/>
              <a:gd name="connsiteY1" fmla="*/ 1871980 h 3472651"/>
              <a:gd name="connsiteX2" fmla="*/ 1932940 w 4301321"/>
              <a:gd name="connsiteY2" fmla="*/ 3449320 h 3472651"/>
              <a:gd name="connsiteX3" fmla="*/ 3311144 w 4301321"/>
              <a:gd name="connsiteY3" fmla="*/ 2869197 h 3472651"/>
              <a:gd name="connsiteX4" fmla="*/ 4218940 w 4301321"/>
              <a:gd name="connsiteY4" fmla="*/ 1475740 h 3472651"/>
              <a:gd name="connsiteX5" fmla="*/ 2816860 w 4301321"/>
              <a:gd name="connsiteY5" fmla="*/ 424180 h 3472651"/>
              <a:gd name="connsiteX6" fmla="*/ 1125220 w 4301321"/>
              <a:gd name="connsiteY6" fmla="*/ 241300 h 3472651"/>
              <a:gd name="connsiteX0" fmla="*/ 1053814 w 4229915"/>
              <a:gd name="connsiteY0" fmla="*/ 288921 h 3520272"/>
              <a:gd name="connsiteX1" fmla="*/ 134620 w 4229915"/>
              <a:gd name="connsiteY1" fmla="*/ 2205329 h 3520272"/>
              <a:gd name="connsiteX2" fmla="*/ 1861534 w 4229915"/>
              <a:gd name="connsiteY2" fmla="*/ 3496941 h 3520272"/>
              <a:gd name="connsiteX3" fmla="*/ 3239738 w 4229915"/>
              <a:gd name="connsiteY3" fmla="*/ 2916818 h 3520272"/>
              <a:gd name="connsiteX4" fmla="*/ 4147534 w 4229915"/>
              <a:gd name="connsiteY4" fmla="*/ 1523361 h 3520272"/>
              <a:gd name="connsiteX5" fmla="*/ 2745454 w 4229915"/>
              <a:gd name="connsiteY5" fmla="*/ 471801 h 3520272"/>
              <a:gd name="connsiteX6" fmla="*/ 1053814 w 4229915"/>
              <a:gd name="connsiteY6" fmla="*/ 288921 h 3520272"/>
              <a:gd name="connsiteX0" fmla="*/ 1222724 w 4398825"/>
              <a:gd name="connsiteY0" fmla="*/ 288921 h 3520272"/>
              <a:gd name="connsiteX1" fmla="*/ 303530 w 4398825"/>
              <a:gd name="connsiteY1" fmla="*/ 2205329 h 3520272"/>
              <a:gd name="connsiteX2" fmla="*/ 2030444 w 4398825"/>
              <a:gd name="connsiteY2" fmla="*/ 3496941 h 3520272"/>
              <a:gd name="connsiteX3" fmla="*/ 3408648 w 4398825"/>
              <a:gd name="connsiteY3" fmla="*/ 2916818 h 3520272"/>
              <a:gd name="connsiteX4" fmla="*/ 4316444 w 4398825"/>
              <a:gd name="connsiteY4" fmla="*/ 1523361 h 3520272"/>
              <a:gd name="connsiteX5" fmla="*/ 2914364 w 4398825"/>
              <a:gd name="connsiteY5" fmla="*/ 471801 h 3520272"/>
              <a:gd name="connsiteX6" fmla="*/ 1222724 w 4398825"/>
              <a:gd name="connsiteY6" fmla="*/ 288921 h 3520272"/>
              <a:gd name="connsiteX0" fmla="*/ 1222724 w 4398825"/>
              <a:gd name="connsiteY0" fmla="*/ 288921 h 3520272"/>
              <a:gd name="connsiteX1" fmla="*/ 303530 w 4398825"/>
              <a:gd name="connsiteY1" fmla="*/ 2205329 h 3520272"/>
              <a:gd name="connsiteX2" fmla="*/ 2030444 w 4398825"/>
              <a:gd name="connsiteY2" fmla="*/ 3496941 h 3520272"/>
              <a:gd name="connsiteX3" fmla="*/ 3408648 w 4398825"/>
              <a:gd name="connsiteY3" fmla="*/ 2916818 h 3520272"/>
              <a:gd name="connsiteX4" fmla="*/ 4316444 w 4398825"/>
              <a:gd name="connsiteY4" fmla="*/ 1523361 h 3520272"/>
              <a:gd name="connsiteX5" fmla="*/ 2914364 w 4398825"/>
              <a:gd name="connsiteY5" fmla="*/ 471801 h 3520272"/>
              <a:gd name="connsiteX6" fmla="*/ 1222724 w 4398825"/>
              <a:gd name="connsiteY6" fmla="*/ 288921 h 3520272"/>
              <a:gd name="connsiteX0" fmla="*/ 1417969 w 4594070"/>
              <a:gd name="connsiteY0" fmla="*/ 288921 h 3520272"/>
              <a:gd name="connsiteX1" fmla="*/ 498775 w 4594070"/>
              <a:gd name="connsiteY1" fmla="*/ 2205329 h 3520272"/>
              <a:gd name="connsiteX2" fmla="*/ 2225689 w 4594070"/>
              <a:gd name="connsiteY2" fmla="*/ 3496941 h 3520272"/>
              <a:gd name="connsiteX3" fmla="*/ 3603893 w 4594070"/>
              <a:gd name="connsiteY3" fmla="*/ 2916818 h 3520272"/>
              <a:gd name="connsiteX4" fmla="*/ 4511689 w 4594070"/>
              <a:gd name="connsiteY4" fmla="*/ 1523361 h 3520272"/>
              <a:gd name="connsiteX5" fmla="*/ 3109609 w 4594070"/>
              <a:gd name="connsiteY5" fmla="*/ 471801 h 3520272"/>
              <a:gd name="connsiteX6" fmla="*/ 1417969 w 4594070"/>
              <a:gd name="connsiteY6" fmla="*/ 288921 h 3520272"/>
              <a:gd name="connsiteX0" fmla="*/ 1060747 w 4594070"/>
              <a:gd name="connsiteY0" fmla="*/ 320498 h 3194683"/>
              <a:gd name="connsiteX1" fmla="*/ 498775 w 4594070"/>
              <a:gd name="connsiteY1" fmla="*/ 1879740 h 3194683"/>
              <a:gd name="connsiteX2" fmla="*/ 2225689 w 4594070"/>
              <a:gd name="connsiteY2" fmla="*/ 3171352 h 3194683"/>
              <a:gd name="connsiteX3" fmla="*/ 3603893 w 4594070"/>
              <a:gd name="connsiteY3" fmla="*/ 2591229 h 3194683"/>
              <a:gd name="connsiteX4" fmla="*/ 4511689 w 4594070"/>
              <a:gd name="connsiteY4" fmla="*/ 1197772 h 3194683"/>
              <a:gd name="connsiteX5" fmla="*/ 3109609 w 4594070"/>
              <a:gd name="connsiteY5" fmla="*/ 146212 h 3194683"/>
              <a:gd name="connsiteX6" fmla="*/ 1060747 w 4594070"/>
              <a:gd name="connsiteY6" fmla="*/ 320498 h 3194683"/>
              <a:gd name="connsiteX0" fmla="*/ 1060747 w 4653607"/>
              <a:gd name="connsiteY0" fmla="*/ 265113 h 3139298"/>
              <a:gd name="connsiteX1" fmla="*/ 498775 w 4653607"/>
              <a:gd name="connsiteY1" fmla="*/ 1824355 h 3139298"/>
              <a:gd name="connsiteX2" fmla="*/ 2225689 w 4653607"/>
              <a:gd name="connsiteY2" fmla="*/ 3115967 h 3139298"/>
              <a:gd name="connsiteX3" fmla="*/ 3603893 w 4653607"/>
              <a:gd name="connsiteY3" fmla="*/ 2535844 h 3139298"/>
              <a:gd name="connsiteX4" fmla="*/ 4511689 w 4653607"/>
              <a:gd name="connsiteY4" fmla="*/ 1142387 h 3139298"/>
              <a:gd name="connsiteX5" fmla="*/ 2752387 w 4653607"/>
              <a:gd name="connsiteY5" fmla="*/ 233679 h 3139298"/>
              <a:gd name="connsiteX6" fmla="*/ 1060747 w 4653607"/>
              <a:gd name="connsiteY6" fmla="*/ 265113 h 3139298"/>
              <a:gd name="connsiteX0" fmla="*/ 1060747 w 4510699"/>
              <a:gd name="connsiteY0" fmla="*/ 265113 h 3139298"/>
              <a:gd name="connsiteX1" fmla="*/ 498775 w 4510699"/>
              <a:gd name="connsiteY1" fmla="*/ 1824355 h 3139298"/>
              <a:gd name="connsiteX2" fmla="*/ 2225689 w 4510699"/>
              <a:gd name="connsiteY2" fmla="*/ 3115967 h 3139298"/>
              <a:gd name="connsiteX3" fmla="*/ 3603893 w 4510699"/>
              <a:gd name="connsiteY3" fmla="*/ 2535844 h 3139298"/>
              <a:gd name="connsiteX4" fmla="*/ 4368781 w 4510699"/>
              <a:gd name="connsiteY4" fmla="*/ 1070925 h 3139298"/>
              <a:gd name="connsiteX5" fmla="*/ 2752387 w 4510699"/>
              <a:gd name="connsiteY5" fmla="*/ 233679 h 3139298"/>
              <a:gd name="connsiteX6" fmla="*/ 1060747 w 4510699"/>
              <a:gd name="connsiteY6" fmla="*/ 265113 h 31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0699" h="3139298">
                <a:moveTo>
                  <a:pt x="1060747" y="265113"/>
                </a:moveTo>
                <a:cubicBezTo>
                  <a:pt x="685145" y="530226"/>
                  <a:pt x="0" y="1026803"/>
                  <a:pt x="498775" y="1824355"/>
                </a:cubicBezTo>
                <a:cubicBezTo>
                  <a:pt x="911855" y="2345693"/>
                  <a:pt x="1671969" y="2888637"/>
                  <a:pt x="2225689" y="3115967"/>
                </a:cubicBezTo>
                <a:cubicBezTo>
                  <a:pt x="2886085" y="3139298"/>
                  <a:pt x="3246711" y="2876684"/>
                  <a:pt x="3603893" y="2535844"/>
                </a:cubicBezTo>
                <a:cubicBezTo>
                  <a:pt x="3961075" y="2195004"/>
                  <a:pt x="4510699" y="1454619"/>
                  <a:pt x="4368781" y="1070925"/>
                </a:cubicBezTo>
                <a:cubicBezTo>
                  <a:pt x="4226863" y="687231"/>
                  <a:pt x="3303726" y="367981"/>
                  <a:pt x="2752387" y="233679"/>
                </a:cubicBezTo>
                <a:cubicBezTo>
                  <a:pt x="2201048" y="99377"/>
                  <a:pt x="1436349" y="0"/>
                  <a:pt x="1060747" y="265113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70262" y="2105819"/>
            <a:ext cx="5124450" cy="4691062"/>
          </a:xfrm>
          <a:custGeom>
            <a:avLst/>
            <a:gdLst>
              <a:gd name="connsiteX0" fmla="*/ 4276165 w 5549153"/>
              <a:gd name="connsiteY0" fmla="*/ 99158 h 4828214"/>
              <a:gd name="connsiteX1" fmla="*/ 3818965 w 5549153"/>
              <a:gd name="connsiteY1" fmla="*/ 81228 h 4828214"/>
              <a:gd name="connsiteX2" fmla="*/ 3738283 w 5549153"/>
              <a:gd name="connsiteY2" fmla="*/ 72264 h 4828214"/>
              <a:gd name="connsiteX3" fmla="*/ 2680447 w 5549153"/>
              <a:gd name="connsiteY3" fmla="*/ 546 h 4828214"/>
              <a:gd name="connsiteX4" fmla="*/ 2653553 w 5549153"/>
              <a:gd name="connsiteY4" fmla="*/ 9511 h 4828214"/>
              <a:gd name="connsiteX5" fmla="*/ 2519083 w 5549153"/>
              <a:gd name="connsiteY5" fmla="*/ 9511 h 4828214"/>
              <a:gd name="connsiteX6" fmla="*/ 546847 w 5549153"/>
              <a:gd name="connsiteY6" fmla="*/ 1470758 h 4828214"/>
              <a:gd name="connsiteX7" fmla="*/ 0 w 5549153"/>
              <a:gd name="connsiteY7" fmla="*/ 3460922 h 4828214"/>
              <a:gd name="connsiteX8" fmla="*/ 1192306 w 5549153"/>
              <a:gd name="connsiteY8" fmla="*/ 4724946 h 4828214"/>
              <a:gd name="connsiteX9" fmla="*/ 1237130 w 5549153"/>
              <a:gd name="connsiteY9" fmla="*/ 4733911 h 4828214"/>
              <a:gd name="connsiteX10" fmla="*/ 3639671 w 5549153"/>
              <a:gd name="connsiteY10" fmla="*/ 3989840 h 4828214"/>
              <a:gd name="connsiteX11" fmla="*/ 5549153 w 5549153"/>
              <a:gd name="connsiteY11" fmla="*/ 1461793 h 4828214"/>
              <a:gd name="connsiteX12" fmla="*/ 5441577 w 5549153"/>
              <a:gd name="connsiteY12" fmla="*/ 386028 h 4828214"/>
              <a:gd name="connsiteX13" fmla="*/ 4276165 w 5549153"/>
              <a:gd name="connsiteY13" fmla="*/ 99158 h 4828214"/>
              <a:gd name="connsiteX0" fmla="*/ 4276165 w 5549153"/>
              <a:gd name="connsiteY0" fmla="*/ 99158 h 4828214"/>
              <a:gd name="connsiteX1" fmla="*/ 3738283 w 5549153"/>
              <a:gd name="connsiteY1" fmla="*/ 72264 h 4828214"/>
              <a:gd name="connsiteX2" fmla="*/ 2680447 w 5549153"/>
              <a:gd name="connsiteY2" fmla="*/ 546 h 4828214"/>
              <a:gd name="connsiteX3" fmla="*/ 2653553 w 5549153"/>
              <a:gd name="connsiteY3" fmla="*/ 9511 h 4828214"/>
              <a:gd name="connsiteX4" fmla="*/ 2519083 w 5549153"/>
              <a:gd name="connsiteY4" fmla="*/ 9511 h 4828214"/>
              <a:gd name="connsiteX5" fmla="*/ 546847 w 5549153"/>
              <a:gd name="connsiteY5" fmla="*/ 1470758 h 4828214"/>
              <a:gd name="connsiteX6" fmla="*/ 0 w 5549153"/>
              <a:gd name="connsiteY6" fmla="*/ 3460922 h 4828214"/>
              <a:gd name="connsiteX7" fmla="*/ 1192306 w 5549153"/>
              <a:gd name="connsiteY7" fmla="*/ 4724946 h 4828214"/>
              <a:gd name="connsiteX8" fmla="*/ 1237130 w 5549153"/>
              <a:gd name="connsiteY8" fmla="*/ 4733911 h 4828214"/>
              <a:gd name="connsiteX9" fmla="*/ 3639671 w 5549153"/>
              <a:gd name="connsiteY9" fmla="*/ 3989840 h 4828214"/>
              <a:gd name="connsiteX10" fmla="*/ 5549153 w 5549153"/>
              <a:gd name="connsiteY10" fmla="*/ 1461793 h 4828214"/>
              <a:gd name="connsiteX11" fmla="*/ 5441577 w 5549153"/>
              <a:gd name="connsiteY11" fmla="*/ 386028 h 4828214"/>
              <a:gd name="connsiteX12" fmla="*/ 4276165 w 5549153"/>
              <a:gd name="connsiteY12" fmla="*/ 99158 h 4828214"/>
              <a:gd name="connsiteX0" fmla="*/ 2680447 w 5549153"/>
              <a:gd name="connsiteY0" fmla="*/ 546 h 4828214"/>
              <a:gd name="connsiteX1" fmla="*/ 2653553 w 5549153"/>
              <a:gd name="connsiteY1" fmla="*/ 9511 h 4828214"/>
              <a:gd name="connsiteX2" fmla="*/ 2519083 w 5549153"/>
              <a:gd name="connsiteY2" fmla="*/ 9511 h 4828214"/>
              <a:gd name="connsiteX3" fmla="*/ 546847 w 5549153"/>
              <a:gd name="connsiteY3" fmla="*/ 1470758 h 4828214"/>
              <a:gd name="connsiteX4" fmla="*/ 0 w 5549153"/>
              <a:gd name="connsiteY4" fmla="*/ 3460922 h 4828214"/>
              <a:gd name="connsiteX5" fmla="*/ 1192306 w 5549153"/>
              <a:gd name="connsiteY5" fmla="*/ 4724946 h 4828214"/>
              <a:gd name="connsiteX6" fmla="*/ 1237130 w 5549153"/>
              <a:gd name="connsiteY6" fmla="*/ 4733911 h 4828214"/>
              <a:gd name="connsiteX7" fmla="*/ 3639671 w 5549153"/>
              <a:gd name="connsiteY7" fmla="*/ 3989840 h 4828214"/>
              <a:gd name="connsiteX8" fmla="*/ 5549153 w 5549153"/>
              <a:gd name="connsiteY8" fmla="*/ 1461793 h 4828214"/>
              <a:gd name="connsiteX9" fmla="*/ 5441577 w 5549153"/>
              <a:gd name="connsiteY9" fmla="*/ 386028 h 4828214"/>
              <a:gd name="connsiteX10" fmla="*/ 4276165 w 5549153"/>
              <a:gd name="connsiteY10" fmla="*/ 99158 h 4828214"/>
              <a:gd name="connsiteX11" fmla="*/ 3829723 w 5549153"/>
              <a:gd name="connsiteY11" fmla="*/ 163704 h 4828214"/>
              <a:gd name="connsiteX0" fmla="*/ 2680447 w 5549153"/>
              <a:gd name="connsiteY0" fmla="*/ 546 h 4828214"/>
              <a:gd name="connsiteX1" fmla="*/ 2653553 w 5549153"/>
              <a:gd name="connsiteY1" fmla="*/ 9511 h 4828214"/>
              <a:gd name="connsiteX2" fmla="*/ 2519083 w 5549153"/>
              <a:gd name="connsiteY2" fmla="*/ 9511 h 4828214"/>
              <a:gd name="connsiteX3" fmla="*/ 546847 w 5549153"/>
              <a:gd name="connsiteY3" fmla="*/ 1470758 h 4828214"/>
              <a:gd name="connsiteX4" fmla="*/ 0 w 5549153"/>
              <a:gd name="connsiteY4" fmla="*/ 3460922 h 4828214"/>
              <a:gd name="connsiteX5" fmla="*/ 1192306 w 5549153"/>
              <a:gd name="connsiteY5" fmla="*/ 4724946 h 4828214"/>
              <a:gd name="connsiteX6" fmla="*/ 1237130 w 5549153"/>
              <a:gd name="connsiteY6" fmla="*/ 4733911 h 4828214"/>
              <a:gd name="connsiteX7" fmla="*/ 3639671 w 5549153"/>
              <a:gd name="connsiteY7" fmla="*/ 3989840 h 4828214"/>
              <a:gd name="connsiteX8" fmla="*/ 5549153 w 5549153"/>
              <a:gd name="connsiteY8" fmla="*/ 1461793 h 4828214"/>
              <a:gd name="connsiteX9" fmla="*/ 5441577 w 5549153"/>
              <a:gd name="connsiteY9" fmla="*/ 386028 h 4828214"/>
              <a:gd name="connsiteX10" fmla="*/ 4276165 w 5549153"/>
              <a:gd name="connsiteY10" fmla="*/ 99158 h 4828214"/>
              <a:gd name="connsiteX11" fmla="*/ 3829723 w 5549153"/>
              <a:gd name="connsiteY11" fmla="*/ 163704 h 4828214"/>
              <a:gd name="connsiteX12" fmla="*/ 2680447 w 5549153"/>
              <a:gd name="connsiteY12" fmla="*/ 546 h 4828214"/>
              <a:gd name="connsiteX0" fmla="*/ 2680447 w 5549153"/>
              <a:gd name="connsiteY0" fmla="*/ 546 h 4828214"/>
              <a:gd name="connsiteX1" fmla="*/ 2653553 w 5549153"/>
              <a:gd name="connsiteY1" fmla="*/ 9511 h 4828214"/>
              <a:gd name="connsiteX2" fmla="*/ 2519083 w 5549153"/>
              <a:gd name="connsiteY2" fmla="*/ 9511 h 4828214"/>
              <a:gd name="connsiteX3" fmla="*/ 546847 w 5549153"/>
              <a:gd name="connsiteY3" fmla="*/ 1470758 h 4828214"/>
              <a:gd name="connsiteX4" fmla="*/ 0 w 5549153"/>
              <a:gd name="connsiteY4" fmla="*/ 3460922 h 4828214"/>
              <a:gd name="connsiteX5" fmla="*/ 1192306 w 5549153"/>
              <a:gd name="connsiteY5" fmla="*/ 4724946 h 4828214"/>
              <a:gd name="connsiteX6" fmla="*/ 1237130 w 5549153"/>
              <a:gd name="connsiteY6" fmla="*/ 4733911 h 4828214"/>
              <a:gd name="connsiteX7" fmla="*/ 3639671 w 5549153"/>
              <a:gd name="connsiteY7" fmla="*/ 3989840 h 4828214"/>
              <a:gd name="connsiteX8" fmla="*/ 5549153 w 5549153"/>
              <a:gd name="connsiteY8" fmla="*/ 1461793 h 4828214"/>
              <a:gd name="connsiteX9" fmla="*/ 5441577 w 5549153"/>
              <a:gd name="connsiteY9" fmla="*/ 386028 h 4828214"/>
              <a:gd name="connsiteX10" fmla="*/ 4276165 w 5549153"/>
              <a:gd name="connsiteY10" fmla="*/ 99158 h 4828214"/>
              <a:gd name="connsiteX11" fmla="*/ 3829723 w 5549153"/>
              <a:gd name="connsiteY11" fmla="*/ 163704 h 4828214"/>
              <a:gd name="connsiteX12" fmla="*/ 2680447 w 5549153"/>
              <a:gd name="connsiteY12" fmla="*/ 546 h 4828214"/>
              <a:gd name="connsiteX0" fmla="*/ 2680447 w 5549153"/>
              <a:gd name="connsiteY0" fmla="*/ 546 h 4831433"/>
              <a:gd name="connsiteX1" fmla="*/ 2653553 w 5549153"/>
              <a:gd name="connsiteY1" fmla="*/ 9511 h 4831433"/>
              <a:gd name="connsiteX2" fmla="*/ 2519083 w 5549153"/>
              <a:gd name="connsiteY2" fmla="*/ 9511 h 4831433"/>
              <a:gd name="connsiteX3" fmla="*/ 546847 w 5549153"/>
              <a:gd name="connsiteY3" fmla="*/ 1470758 h 4831433"/>
              <a:gd name="connsiteX4" fmla="*/ 0 w 5549153"/>
              <a:gd name="connsiteY4" fmla="*/ 3460922 h 4831433"/>
              <a:gd name="connsiteX5" fmla="*/ 1192306 w 5549153"/>
              <a:gd name="connsiteY5" fmla="*/ 4724946 h 4831433"/>
              <a:gd name="connsiteX6" fmla="*/ 1237130 w 5549153"/>
              <a:gd name="connsiteY6" fmla="*/ 4733911 h 4831433"/>
              <a:gd name="connsiteX7" fmla="*/ 3639671 w 5549153"/>
              <a:gd name="connsiteY7" fmla="*/ 3989840 h 4831433"/>
              <a:gd name="connsiteX8" fmla="*/ 5549153 w 5549153"/>
              <a:gd name="connsiteY8" fmla="*/ 1461793 h 4831433"/>
              <a:gd name="connsiteX9" fmla="*/ 5441577 w 5549153"/>
              <a:gd name="connsiteY9" fmla="*/ 386028 h 4831433"/>
              <a:gd name="connsiteX10" fmla="*/ 4276165 w 5549153"/>
              <a:gd name="connsiteY10" fmla="*/ 99158 h 4831433"/>
              <a:gd name="connsiteX11" fmla="*/ 3829723 w 5549153"/>
              <a:gd name="connsiteY11" fmla="*/ 163704 h 4831433"/>
              <a:gd name="connsiteX12" fmla="*/ 2680447 w 5549153"/>
              <a:gd name="connsiteY12" fmla="*/ 546 h 4831433"/>
              <a:gd name="connsiteX0" fmla="*/ 2680447 w 5549153"/>
              <a:gd name="connsiteY0" fmla="*/ 546 h 4979204"/>
              <a:gd name="connsiteX1" fmla="*/ 2653553 w 5549153"/>
              <a:gd name="connsiteY1" fmla="*/ 9511 h 4979204"/>
              <a:gd name="connsiteX2" fmla="*/ 2519083 w 5549153"/>
              <a:gd name="connsiteY2" fmla="*/ 9511 h 4979204"/>
              <a:gd name="connsiteX3" fmla="*/ 546847 w 5549153"/>
              <a:gd name="connsiteY3" fmla="*/ 1470758 h 4979204"/>
              <a:gd name="connsiteX4" fmla="*/ 0 w 5549153"/>
              <a:gd name="connsiteY4" fmla="*/ 3460922 h 4979204"/>
              <a:gd name="connsiteX5" fmla="*/ 1192306 w 5549153"/>
              <a:gd name="connsiteY5" fmla="*/ 4724946 h 4979204"/>
              <a:gd name="connsiteX6" fmla="*/ 1237130 w 5549153"/>
              <a:gd name="connsiteY6" fmla="*/ 4733911 h 4979204"/>
              <a:gd name="connsiteX7" fmla="*/ 3639671 w 5549153"/>
              <a:gd name="connsiteY7" fmla="*/ 3989840 h 4979204"/>
              <a:gd name="connsiteX8" fmla="*/ 5549153 w 5549153"/>
              <a:gd name="connsiteY8" fmla="*/ 1461793 h 4979204"/>
              <a:gd name="connsiteX9" fmla="*/ 5441577 w 5549153"/>
              <a:gd name="connsiteY9" fmla="*/ 386028 h 4979204"/>
              <a:gd name="connsiteX10" fmla="*/ 4276165 w 5549153"/>
              <a:gd name="connsiteY10" fmla="*/ 99158 h 4979204"/>
              <a:gd name="connsiteX11" fmla="*/ 3829723 w 5549153"/>
              <a:gd name="connsiteY11" fmla="*/ 163704 h 4979204"/>
              <a:gd name="connsiteX12" fmla="*/ 2680447 w 5549153"/>
              <a:gd name="connsiteY12" fmla="*/ 546 h 4979204"/>
              <a:gd name="connsiteX0" fmla="*/ 2680447 w 5549153"/>
              <a:gd name="connsiteY0" fmla="*/ 546 h 4813099"/>
              <a:gd name="connsiteX1" fmla="*/ 2653553 w 5549153"/>
              <a:gd name="connsiteY1" fmla="*/ 9511 h 4813099"/>
              <a:gd name="connsiteX2" fmla="*/ 2519083 w 5549153"/>
              <a:gd name="connsiteY2" fmla="*/ 9511 h 4813099"/>
              <a:gd name="connsiteX3" fmla="*/ 546847 w 5549153"/>
              <a:gd name="connsiteY3" fmla="*/ 1470758 h 4813099"/>
              <a:gd name="connsiteX4" fmla="*/ 0 w 5549153"/>
              <a:gd name="connsiteY4" fmla="*/ 3460922 h 4813099"/>
              <a:gd name="connsiteX5" fmla="*/ 1192306 w 5549153"/>
              <a:gd name="connsiteY5" fmla="*/ 4724946 h 4813099"/>
              <a:gd name="connsiteX6" fmla="*/ 3639671 w 5549153"/>
              <a:gd name="connsiteY6" fmla="*/ 3989840 h 4813099"/>
              <a:gd name="connsiteX7" fmla="*/ 5549153 w 5549153"/>
              <a:gd name="connsiteY7" fmla="*/ 1461793 h 4813099"/>
              <a:gd name="connsiteX8" fmla="*/ 5441577 w 5549153"/>
              <a:gd name="connsiteY8" fmla="*/ 386028 h 4813099"/>
              <a:gd name="connsiteX9" fmla="*/ 4276165 w 5549153"/>
              <a:gd name="connsiteY9" fmla="*/ 99158 h 4813099"/>
              <a:gd name="connsiteX10" fmla="*/ 3829723 w 5549153"/>
              <a:gd name="connsiteY10" fmla="*/ 163704 h 4813099"/>
              <a:gd name="connsiteX11" fmla="*/ 2680447 w 5549153"/>
              <a:gd name="connsiteY11" fmla="*/ 546 h 4813099"/>
              <a:gd name="connsiteX0" fmla="*/ 2680447 w 5549153"/>
              <a:gd name="connsiteY0" fmla="*/ 546 h 4724946"/>
              <a:gd name="connsiteX1" fmla="*/ 2653553 w 5549153"/>
              <a:gd name="connsiteY1" fmla="*/ 9511 h 4724946"/>
              <a:gd name="connsiteX2" fmla="*/ 2519083 w 5549153"/>
              <a:gd name="connsiteY2" fmla="*/ 9511 h 4724946"/>
              <a:gd name="connsiteX3" fmla="*/ 546847 w 5549153"/>
              <a:gd name="connsiteY3" fmla="*/ 1470758 h 4724946"/>
              <a:gd name="connsiteX4" fmla="*/ 0 w 5549153"/>
              <a:gd name="connsiteY4" fmla="*/ 3460922 h 4724946"/>
              <a:gd name="connsiteX5" fmla="*/ 1192306 w 5549153"/>
              <a:gd name="connsiteY5" fmla="*/ 4724946 h 4724946"/>
              <a:gd name="connsiteX6" fmla="*/ 3639671 w 5549153"/>
              <a:gd name="connsiteY6" fmla="*/ 3989840 h 4724946"/>
              <a:gd name="connsiteX7" fmla="*/ 5549153 w 5549153"/>
              <a:gd name="connsiteY7" fmla="*/ 1461793 h 4724946"/>
              <a:gd name="connsiteX8" fmla="*/ 5441577 w 5549153"/>
              <a:gd name="connsiteY8" fmla="*/ 386028 h 4724946"/>
              <a:gd name="connsiteX9" fmla="*/ 4276165 w 5549153"/>
              <a:gd name="connsiteY9" fmla="*/ 99158 h 4724946"/>
              <a:gd name="connsiteX10" fmla="*/ 3829723 w 5549153"/>
              <a:gd name="connsiteY10" fmla="*/ 163704 h 4724946"/>
              <a:gd name="connsiteX11" fmla="*/ 2680447 w 5549153"/>
              <a:gd name="connsiteY11" fmla="*/ 546 h 4724946"/>
              <a:gd name="connsiteX0" fmla="*/ 2680447 w 5549153"/>
              <a:gd name="connsiteY0" fmla="*/ 546 h 4813099"/>
              <a:gd name="connsiteX1" fmla="*/ 2653553 w 5549153"/>
              <a:gd name="connsiteY1" fmla="*/ 9511 h 4813099"/>
              <a:gd name="connsiteX2" fmla="*/ 2519083 w 5549153"/>
              <a:gd name="connsiteY2" fmla="*/ 9511 h 4813099"/>
              <a:gd name="connsiteX3" fmla="*/ 546847 w 5549153"/>
              <a:gd name="connsiteY3" fmla="*/ 1470758 h 4813099"/>
              <a:gd name="connsiteX4" fmla="*/ 0 w 5549153"/>
              <a:gd name="connsiteY4" fmla="*/ 3460922 h 4813099"/>
              <a:gd name="connsiteX5" fmla="*/ 1192306 w 5549153"/>
              <a:gd name="connsiteY5" fmla="*/ 4724946 h 4813099"/>
              <a:gd name="connsiteX6" fmla="*/ 3639671 w 5549153"/>
              <a:gd name="connsiteY6" fmla="*/ 3989840 h 4813099"/>
              <a:gd name="connsiteX7" fmla="*/ 5549153 w 5549153"/>
              <a:gd name="connsiteY7" fmla="*/ 1461793 h 4813099"/>
              <a:gd name="connsiteX8" fmla="*/ 5441577 w 5549153"/>
              <a:gd name="connsiteY8" fmla="*/ 386028 h 4813099"/>
              <a:gd name="connsiteX9" fmla="*/ 4276165 w 5549153"/>
              <a:gd name="connsiteY9" fmla="*/ 99158 h 4813099"/>
              <a:gd name="connsiteX10" fmla="*/ 3829723 w 5549153"/>
              <a:gd name="connsiteY10" fmla="*/ 163704 h 4813099"/>
              <a:gd name="connsiteX11" fmla="*/ 2680447 w 5549153"/>
              <a:gd name="connsiteY11" fmla="*/ 546 h 4813099"/>
              <a:gd name="connsiteX0" fmla="*/ 2788023 w 5656729"/>
              <a:gd name="connsiteY0" fmla="*/ 546 h 4813099"/>
              <a:gd name="connsiteX1" fmla="*/ 2761129 w 5656729"/>
              <a:gd name="connsiteY1" fmla="*/ 9511 h 4813099"/>
              <a:gd name="connsiteX2" fmla="*/ 2626659 w 5656729"/>
              <a:gd name="connsiteY2" fmla="*/ 9511 h 4813099"/>
              <a:gd name="connsiteX3" fmla="*/ 654423 w 5656729"/>
              <a:gd name="connsiteY3" fmla="*/ 1470758 h 4813099"/>
              <a:gd name="connsiteX4" fmla="*/ 107576 w 5656729"/>
              <a:gd name="connsiteY4" fmla="*/ 3460922 h 4813099"/>
              <a:gd name="connsiteX5" fmla="*/ 1299882 w 5656729"/>
              <a:gd name="connsiteY5" fmla="*/ 4724946 h 4813099"/>
              <a:gd name="connsiteX6" fmla="*/ 3747247 w 5656729"/>
              <a:gd name="connsiteY6" fmla="*/ 3989840 h 4813099"/>
              <a:gd name="connsiteX7" fmla="*/ 5656729 w 5656729"/>
              <a:gd name="connsiteY7" fmla="*/ 1461793 h 4813099"/>
              <a:gd name="connsiteX8" fmla="*/ 5549153 w 5656729"/>
              <a:gd name="connsiteY8" fmla="*/ 386028 h 4813099"/>
              <a:gd name="connsiteX9" fmla="*/ 4383741 w 5656729"/>
              <a:gd name="connsiteY9" fmla="*/ 99158 h 4813099"/>
              <a:gd name="connsiteX10" fmla="*/ 3937299 w 5656729"/>
              <a:gd name="connsiteY10" fmla="*/ 163704 h 4813099"/>
              <a:gd name="connsiteX11" fmla="*/ 2788023 w 5656729"/>
              <a:gd name="connsiteY11" fmla="*/ 546 h 4813099"/>
              <a:gd name="connsiteX0" fmla="*/ 2788023 w 5656729"/>
              <a:gd name="connsiteY0" fmla="*/ 546 h 4813099"/>
              <a:gd name="connsiteX1" fmla="*/ 2761129 w 5656729"/>
              <a:gd name="connsiteY1" fmla="*/ 9511 h 4813099"/>
              <a:gd name="connsiteX2" fmla="*/ 2626659 w 5656729"/>
              <a:gd name="connsiteY2" fmla="*/ 9511 h 4813099"/>
              <a:gd name="connsiteX3" fmla="*/ 654423 w 5656729"/>
              <a:gd name="connsiteY3" fmla="*/ 1470758 h 4813099"/>
              <a:gd name="connsiteX4" fmla="*/ 107576 w 5656729"/>
              <a:gd name="connsiteY4" fmla="*/ 3460922 h 4813099"/>
              <a:gd name="connsiteX5" fmla="*/ 1299882 w 5656729"/>
              <a:gd name="connsiteY5" fmla="*/ 4724946 h 4813099"/>
              <a:gd name="connsiteX6" fmla="*/ 3747247 w 5656729"/>
              <a:gd name="connsiteY6" fmla="*/ 3989840 h 4813099"/>
              <a:gd name="connsiteX7" fmla="*/ 5656729 w 5656729"/>
              <a:gd name="connsiteY7" fmla="*/ 1461793 h 4813099"/>
              <a:gd name="connsiteX8" fmla="*/ 5549153 w 5656729"/>
              <a:gd name="connsiteY8" fmla="*/ 386028 h 4813099"/>
              <a:gd name="connsiteX9" fmla="*/ 4383741 w 5656729"/>
              <a:gd name="connsiteY9" fmla="*/ 99158 h 4813099"/>
              <a:gd name="connsiteX10" fmla="*/ 3937299 w 5656729"/>
              <a:gd name="connsiteY10" fmla="*/ 163704 h 4813099"/>
              <a:gd name="connsiteX11" fmla="*/ 2788023 w 5656729"/>
              <a:gd name="connsiteY11" fmla="*/ 546 h 4813099"/>
              <a:gd name="connsiteX0" fmla="*/ 3937299 w 5656729"/>
              <a:gd name="connsiteY0" fmla="*/ 154193 h 4803588"/>
              <a:gd name="connsiteX1" fmla="*/ 2761129 w 5656729"/>
              <a:gd name="connsiteY1" fmla="*/ 0 h 4803588"/>
              <a:gd name="connsiteX2" fmla="*/ 2626659 w 5656729"/>
              <a:gd name="connsiteY2" fmla="*/ 0 h 4803588"/>
              <a:gd name="connsiteX3" fmla="*/ 654423 w 5656729"/>
              <a:gd name="connsiteY3" fmla="*/ 1461247 h 4803588"/>
              <a:gd name="connsiteX4" fmla="*/ 107576 w 5656729"/>
              <a:gd name="connsiteY4" fmla="*/ 3451411 h 4803588"/>
              <a:gd name="connsiteX5" fmla="*/ 1299882 w 5656729"/>
              <a:gd name="connsiteY5" fmla="*/ 4715435 h 4803588"/>
              <a:gd name="connsiteX6" fmla="*/ 3747247 w 5656729"/>
              <a:gd name="connsiteY6" fmla="*/ 3980329 h 4803588"/>
              <a:gd name="connsiteX7" fmla="*/ 5656729 w 5656729"/>
              <a:gd name="connsiteY7" fmla="*/ 1452282 h 4803588"/>
              <a:gd name="connsiteX8" fmla="*/ 5549153 w 5656729"/>
              <a:gd name="connsiteY8" fmla="*/ 376517 h 4803588"/>
              <a:gd name="connsiteX9" fmla="*/ 4383741 w 5656729"/>
              <a:gd name="connsiteY9" fmla="*/ 89647 h 4803588"/>
              <a:gd name="connsiteX10" fmla="*/ 3937299 w 5656729"/>
              <a:gd name="connsiteY10" fmla="*/ 154193 h 4803588"/>
              <a:gd name="connsiteX0" fmla="*/ 3937299 w 5656729"/>
              <a:gd name="connsiteY0" fmla="*/ 154193 h 4803588"/>
              <a:gd name="connsiteX1" fmla="*/ 2761129 w 5656729"/>
              <a:gd name="connsiteY1" fmla="*/ 0 h 4803588"/>
              <a:gd name="connsiteX2" fmla="*/ 654423 w 5656729"/>
              <a:gd name="connsiteY2" fmla="*/ 1461247 h 4803588"/>
              <a:gd name="connsiteX3" fmla="*/ 107576 w 5656729"/>
              <a:gd name="connsiteY3" fmla="*/ 3451411 h 4803588"/>
              <a:gd name="connsiteX4" fmla="*/ 1299882 w 5656729"/>
              <a:gd name="connsiteY4" fmla="*/ 4715435 h 4803588"/>
              <a:gd name="connsiteX5" fmla="*/ 3747247 w 5656729"/>
              <a:gd name="connsiteY5" fmla="*/ 3980329 h 4803588"/>
              <a:gd name="connsiteX6" fmla="*/ 5656729 w 5656729"/>
              <a:gd name="connsiteY6" fmla="*/ 1452282 h 4803588"/>
              <a:gd name="connsiteX7" fmla="*/ 5549153 w 5656729"/>
              <a:gd name="connsiteY7" fmla="*/ 376517 h 4803588"/>
              <a:gd name="connsiteX8" fmla="*/ 4383741 w 5656729"/>
              <a:gd name="connsiteY8" fmla="*/ 89647 h 4803588"/>
              <a:gd name="connsiteX9" fmla="*/ 3937299 w 5656729"/>
              <a:gd name="connsiteY9" fmla="*/ 154193 h 4803588"/>
              <a:gd name="connsiteX0" fmla="*/ 3937299 w 5656729"/>
              <a:gd name="connsiteY0" fmla="*/ 372035 h 5021430"/>
              <a:gd name="connsiteX1" fmla="*/ 2761129 w 5656729"/>
              <a:gd name="connsiteY1" fmla="*/ 217842 h 5021430"/>
              <a:gd name="connsiteX2" fmla="*/ 654423 w 5656729"/>
              <a:gd name="connsiteY2" fmla="*/ 1679089 h 5021430"/>
              <a:gd name="connsiteX3" fmla="*/ 107576 w 5656729"/>
              <a:gd name="connsiteY3" fmla="*/ 3669253 h 5021430"/>
              <a:gd name="connsiteX4" fmla="*/ 1299882 w 5656729"/>
              <a:gd name="connsiteY4" fmla="*/ 4933277 h 5021430"/>
              <a:gd name="connsiteX5" fmla="*/ 3747247 w 5656729"/>
              <a:gd name="connsiteY5" fmla="*/ 4198171 h 5021430"/>
              <a:gd name="connsiteX6" fmla="*/ 5656729 w 5656729"/>
              <a:gd name="connsiteY6" fmla="*/ 1670124 h 5021430"/>
              <a:gd name="connsiteX7" fmla="*/ 5549153 w 5656729"/>
              <a:gd name="connsiteY7" fmla="*/ 594359 h 5021430"/>
              <a:gd name="connsiteX8" fmla="*/ 4383741 w 5656729"/>
              <a:gd name="connsiteY8" fmla="*/ 307489 h 5021430"/>
              <a:gd name="connsiteX9" fmla="*/ 3937299 w 5656729"/>
              <a:gd name="connsiteY9" fmla="*/ 372035 h 5021430"/>
              <a:gd name="connsiteX0" fmla="*/ 3937299 w 5656729"/>
              <a:gd name="connsiteY0" fmla="*/ 372035 h 5021430"/>
              <a:gd name="connsiteX1" fmla="*/ 2761129 w 5656729"/>
              <a:gd name="connsiteY1" fmla="*/ 217842 h 5021430"/>
              <a:gd name="connsiteX2" fmla="*/ 654423 w 5656729"/>
              <a:gd name="connsiteY2" fmla="*/ 1679089 h 5021430"/>
              <a:gd name="connsiteX3" fmla="*/ 107576 w 5656729"/>
              <a:gd name="connsiteY3" fmla="*/ 3669253 h 5021430"/>
              <a:gd name="connsiteX4" fmla="*/ 1299882 w 5656729"/>
              <a:gd name="connsiteY4" fmla="*/ 4933277 h 5021430"/>
              <a:gd name="connsiteX5" fmla="*/ 3747247 w 5656729"/>
              <a:gd name="connsiteY5" fmla="*/ 4198171 h 5021430"/>
              <a:gd name="connsiteX6" fmla="*/ 5656729 w 5656729"/>
              <a:gd name="connsiteY6" fmla="*/ 1670124 h 5021430"/>
              <a:gd name="connsiteX7" fmla="*/ 5549153 w 5656729"/>
              <a:gd name="connsiteY7" fmla="*/ 594359 h 5021430"/>
              <a:gd name="connsiteX8" fmla="*/ 3937299 w 5656729"/>
              <a:gd name="connsiteY8" fmla="*/ 372035 h 5021430"/>
              <a:gd name="connsiteX0" fmla="*/ 3937299 w 5957047"/>
              <a:gd name="connsiteY0" fmla="*/ 372035 h 5021430"/>
              <a:gd name="connsiteX1" fmla="*/ 2761129 w 5957047"/>
              <a:gd name="connsiteY1" fmla="*/ 217842 h 5021430"/>
              <a:gd name="connsiteX2" fmla="*/ 654423 w 5957047"/>
              <a:gd name="connsiteY2" fmla="*/ 1679089 h 5021430"/>
              <a:gd name="connsiteX3" fmla="*/ 107576 w 5957047"/>
              <a:gd name="connsiteY3" fmla="*/ 3669253 h 5021430"/>
              <a:gd name="connsiteX4" fmla="*/ 1299882 w 5957047"/>
              <a:gd name="connsiteY4" fmla="*/ 4933277 h 5021430"/>
              <a:gd name="connsiteX5" fmla="*/ 3747247 w 5957047"/>
              <a:gd name="connsiteY5" fmla="*/ 4198171 h 5021430"/>
              <a:gd name="connsiteX6" fmla="*/ 5656729 w 5957047"/>
              <a:gd name="connsiteY6" fmla="*/ 1670124 h 5021430"/>
              <a:gd name="connsiteX7" fmla="*/ 5549153 w 5957047"/>
              <a:gd name="connsiteY7" fmla="*/ 594359 h 5021430"/>
              <a:gd name="connsiteX8" fmla="*/ 3937299 w 5957047"/>
              <a:gd name="connsiteY8" fmla="*/ 372035 h 5021430"/>
              <a:gd name="connsiteX0" fmla="*/ 3937299 w 5957047"/>
              <a:gd name="connsiteY0" fmla="*/ 372035 h 5021430"/>
              <a:gd name="connsiteX1" fmla="*/ 2761129 w 5957047"/>
              <a:gd name="connsiteY1" fmla="*/ 217842 h 5021430"/>
              <a:gd name="connsiteX2" fmla="*/ 654423 w 5957047"/>
              <a:gd name="connsiteY2" fmla="*/ 1679089 h 5021430"/>
              <a:gd name="connsiteX3" fmla="*/ 107576 w 5957047"/>
              <a:gd name="connsiteY3" fmla="*/ 3669253 h 5021430"/>
              <a:gd name="connsiteX4" fmla="*/ 1299882 w 5957047"/>
              <a:gd name="connsiteY4" fmla="*/ 4933277 h 5021430"/>
              <a:gd name="connsiteX5" fmla="*/ 3747247 w 5957047"/>
              <a:gd name="connsiteY5" fmla="*/ 4198171 h 5021430"/>
              <a:gd name="connsiteX6" fmla="*/ 5656729 w 5957047"/>
              <a:gd name="connsiteY6" fmla="*/ 1670124 h 5021430"/>
              <a:gd name="connsiteX7" fmla="*/ 5549153 w 5957047"/>
              <a:gd name="connsiteY7" fmla="*/ 594359 h 5021430"/>
              <a:gd name="connsiteX8" fmla="*/ 3937299 w 5957047"/>
              <a:gd name="connsiteY8" fmla="*/ 372035 h 5021430"/>
              <a:gd name="connsiteX0" fmla="*/ 3937299 w 5580828"/>
              <a:gd name="connsiteY0" fmla="*/ 415365 h 5064760"/>
              <a:gd name="connsiteX1" fmla="*/ 2761129 w 5580828"/>
              <a:gd name="connsiteY1" fmla="*/ 261172 h 5064760"/>
              <a:gd name="connsiteX2" fmla="*/ 654423 w 5580828"/>
              <a:gd name="connsiteY2" fmla="*/ 1722419 h 5064760"/>
              <a:gd name="connsiteX3" fmla="*/ 107576 w 5580828"/>
              <a:gd name="connsiteY3" fmla="*/ 3712583 h 5064760"/>
              <a:gd name="connsiteX4" fmla="*/ 1299882 w 5580828"/>
              <a:gd name="connsiteY4" fmla="*/ 4976607 h 5064760"/>
              <a:gd name="connsiteX5" fmla="*/ 3747247 w 5580828"/>
              <a:gd name="connsiteY5" fmla="*/ 4241501 h 5064760"/>
              <a:gd name="connsiteX6" fmla="*/ 5549153 w 5580828"/>
              <a:gd name="connsiteY6" fmla="*/ 637689 h 5064760"/>
              <a:gd name="connsiteX7" fmla="*/ 3937299 w 5580828"/>
              <a:gd name="connsiteY7" fmla="*/ 415365 h 5064760"/>
              <a:gd name="connsiteX0" fmla="*/ 3937299 w 5509358"/>
              <a:gd name="connsiteY0" fmla="*/ 372035 h 5021430"/>
              <a:gd name="connsiteX1" fmla="*/ 2761129 w 5509358"/>
              <a:gd name="connsiteY1" fmla="*/ 217842 h 5021430"/>
              <a:gd name="connsiteX2" fmla="*/ 654423 w 5509358"/>
              <a:gd name="connsiteY2" fmla="*/ 1679089 h 5021430"/>
              <a:gd name="connsiteX3" fmla="*/ 107576 w 5509358"/>
              <a:gd name="connsiteY3" fmla="*/ 3669253 h 5021430"/>
              <a:gd name="connsiteX4" fmla="*/ 1299882 w 5509358"/>
              <a:gd name="connsiteY4" fmla="*/ 4933277 h 5021430"/>
              <a:gd name="connsiteX5" fmla="*/ 3747247 w 5509358"/>
              <a:gd name="connsiteY5" fmla="*/ 4198171 h 5021430"/>
              <a:gd name="connsiteX6" fmla="*/ 5477683 w 5509358"/>
              <a:gd name="connsiteY6" fmla="*/ 1308715 h 5021430"/>
              <a:gd name="connsiteX7" fmla="*/ 3937299 w 5509358"/>
              <a:gd name="connsiteY7" fmla="*/ 372035 h 5021430"/>
              <a:gd name="connsiteX0" fmla="*/ 3961118 w 5533177"/>
              <a:gd name="connsiteY0" fmla="*/ 336312 h 4985707"/>
              <a:gd name="connsiteX1" fmla="*/ 2784948 w 5533177"/>
              <a:gd name="connsiteY1" fmla="*/ 182119 h 4985707"/>
              <a:gd name="connsiteX2" fmla="*/ 535334 w 5533177"/>
              <a:gd name="connsiteY2" fmla="*/ 1429028 h 4985707"/>
              <a:gd name="connsiteX3" fmla="*/ 131395 w 5533177"/>
              <a:gd name="connsiteY3" fmla="*/ 3633530 h 4985707"/>
              <a:gd name="connsiteX4" fmla="*/ 1323701 w 5533177"/>
              <a:gd name="connsiteY4" fmla="*/ 4897554 h 4985707"/>
              <a:gd name="connsiteX5" fmla="*/ 3771066 w 5533177"/>
              <a:gd name="connsiteY5" fmla="*/ 4162448 h 4985707"/>
              <a:gd name="connsiteX6" fmla="*/ 5501502 w 5533177"/>
              <a:gd name="connsiteY6" fmla="*/ 1272992 h 4985707"/>
              <a:gd name="connsiteX7" fmla="*/ 3961118 w 5533177"/>
              <a:gd name="connsiteY7" fmla="*/ 336312 h 4985707"/>
              <a:gd name="connsiteX0" fmla="*/ 3961118 w 5533177"/>
              <a:gd name="connsiteY0" fmla="*/ 336312 h 4985707"/>
              <a:gd name="connsiteX1" fmla="*/ 2784948 w 5533177"/>
              <a:gd name="connsiteY1" fmla="*/ 182119 h 4985707"/>
              <a:gd name="connsiteX2" fmla="*/ 1443792 w 5533177"/>
              <a:gd name="connsiteY2" fmla="*/ 310425 h 4985707"/>
              <a:gd name="connsiteX3" fmla="*/ 535334 w 5533177"/>
              <a:gd name="connsiteY3" fmla="*/ 1429028 h 4985707"/>
              <a:gd name="connsiteX4" fmla="*/ 131395 w 5533177"/>
              <a:gd name="connsiteY4" fmla="*/ 3633530 h 4985707"/>
              <a:gd name="connsiteX5" fmla="*/ 1323701 w 5533177"/>
              <a:gd name="connsiteY5" fmla="*/ 4897554 h 4985707"/>
              <a:gd name="connsiteX6" fmla="*/ 3771066 w 5533177"/>
              <a:gd name="connsiteY6" fmla="*/ 4162448 h 4985707"/>
              <a:gd name="connsiteX7" fmla="*/ 5501502 w 5533177"/>
              <a:gd name="connsiteY7" fmla="*/ 1272992 h 4985707"/>
              <a:gd name="connsiteX8" fmla="*/ 3961118 w 5533177"/>
              <a:gd name="connsiteY8" fmla="*/ 336312 h 4985707"/>
              <a:gd name="connsiteX0" fmla="*/ 3961118 w 5533177"/>
              <a:gd name="connsiteY0" fmla="*/ 233705 h 4883100"/>
              <a:gd name="connsiteX1" fmla="*/ 2784948 w 5533177"/>
              <a:gd name="connsiteY1" fmla="*/ 79512 h 4883100"/>
              <a:gd name="connsiteX2" fmla="*/ 1443792 w 5533177"/>
              <a:gd name="connsiteY2" fmla="*/ 207818 h 4883100"/>
              <a:gd name="connsiteX3" fmla="*/ 535334 w 5533177"/>
              <a:gd name="connsiteY3" fmla="*/ 1326421 h 4883100"/>
              <a:gd name="connsiteX4" fmla="*/ 131395 w 5533177"/>
              <a:gd name="connsiteY4" fmla="*/ 3530923 h 4883100"/>
              <a:gd name="connsiteX5" fmla="*/ 1323701 w 5533177"/>
              <a:gd name="connsiteY5" fmla="*/ 4794947 h 4883100"/>
              <a:gd name="connsiteX6" fmla="*/ 3771066 w 5533177"/>
              <a:gd name="connsiteY6" fmla="*/ 4059841 h 4883100"/>
              <a:gd name="connsiteX7" fmla="*/ 5501502 w 5533177"/>
              <a:gd name="connsiteY7" fmla="*/ 1170385 h 4883100"/>
              <a:gd name="connsiteX8" fmla="*/ 3961118 w 5533177"/>
              <a:gd name="connsiteY8" fmla="*/ 233705 h 4883100"/>
              <a:gd name="connsiteX0" fmla="*/ 4029287 w 5601346"/>
              <a:gd name="connsiteY0" fmla="*/ 233705 h 5042722"/>
              <a:gd name="connsiteX1" fmla="*/ 2853117 w 5601346"/>
              <a:gd name="connsiteY1" fmla="*/ 79512 h 5042722"/>
              <a:gd name="connsiteX2" fmla="*/ 1511961 w 5601346"/>
              <a:gd name="connsiteY2" fmla="*/ 207818 h 5042722"/>
              <a:gd name="connsiteX3" fmla="*/ 603503 w 5601346"/>
              <a:gd name="connsiteY3" fmla="*/ 1326421 h 5042722"/>
              <a:gd name="connsiteX4" fmla="*/ 199564 w 5601346"/>
              <a:gd name="connsiteY4" fmla="*/ 3530923 h 5042722"/>
              <a:gd name="connsiteX5" fmla="*/ 1800886 w 5601346"/>
              <a:gd name="connsiteY5" fmla="*/ 2573192 h 5042722"/>
              <a:gd name="connsiteX6" fmla="*/ 1391870 w 5601346"/>
              <a:gd name="connsiteY6" fmla="*/ 4794947 h 5042722"/>
              <a:gd name="connsiteX7" fmla="*/ 3839235 w 5601346"/>
              <a:gd name="connsiteY7" fmla="*/ 4059841 h 5042722"/>
              <a:gd name="connsiteX8" fmla="*/ 5569671 w 5601346"/>
              <a:gd name="connsiteY8" fmla="*/ 1170385 h 5042722"/>
              <a:gd name="connsiteX9" fmla="*/ 4029287 w 5601346"/>
              <a:gd name="connsiteY9" fmla="*/ 233705 h 5042722"/>
              <a:gd name="connsiteX0" fmla="*/ 3473938 w 5045997"/>
              <a:gd name="connsiteY0" fmla="*/ 233705 h 5042722"/>
              <a:gd name="connsiteX1" fmla="*/ 2297768 w 5045997"/>
              <a:gd name="connsiteY1" fmla="*/ 79512 h 5042722"/>
              <a:gd name="connsiteX2" fmla="*/ 956612 w 5045997"/>
              <a:gd name="connsiteY2" fmla="*/ 207818 h 5042722"/>
              <a:gd name="connsiteX3" fmla="*/ 48154 w 5045997"/>
              <a:gd name="connsiteY3" fmla="*/ 1326421 h 5042722"/>
              <a:gd name="connsiteX4" fmla="*/ 1245537 w 5045997"/>
              <a:gd name="connsiteY4" fmla="*/ 2573192 h 5042722"/>
              <a:gd name="connsiteX5" fmla="*/ 836521 w 5045997"/>
              <a:gd name="connsiteY5" fmla="*/ 4794947 h 5042722"/>
              <a:gd name="connsiteX6" fmla="*/ 3283886 w 5045997"/>
              <a:gd name="connsiteY6" fmla="*/ 4059841 h 5042722"/>
              <a:gd name="connsiteX7" fmla="*/ 5014322 w 5045997"/>
              <a:gd name="connsiteY7" fmla="*/ 1170385 h 5042722"/>
              <a:gd name="connsiteX8" fmla="*/ 3473938 w 5045997"/>
              <a:gd name="connsiteY8" fmla="*/ 233705 h 5042722"/>
              <a:gd name="connsiteX0" fmla="*/ 3473938 w 5045997"/>
              <a:gd name="connsiteY0" fmla="*/ 233705 h 5042722"/>
              <a:gd name="connsiteX1" fmla="*/ 2297768 w 5045997"/>
              <a:gd name="connsiteY1" fmla="*/ 79512 h 5042722"/>
              <a:gd name="connsiteX2" fmla="*/ 956612 w 5045997"/>
              <a:gd name="connsiteY2" fmla="*/ 207818 h 5042722"/>
              <a:gd name="connsiteX3" fmla="*/ 48154 w 5045997"/>
              <a:gd name="connsiteY3" fmla="*/ 1326421 h 5042722"/>
              <a:gd name="connsiteX4" fmla="*/ 1245537 w 5045997"/>
              <a:gd name="connsiteY4" fmla="*/ 2573192 h 5042722"/>
              <a:gd name="connsiteX5" fmla="*/ 836521 w 5045997"/>
              <a:gd name="connsiteY5" fmla="*/ 4794947 h 5042722"/>
              <a:gd name="connsiteX6" fmla="*/ 3283886 w 5045997"/>
              <a:gd name="connsiteY6" fmla="*/ 4059841 h 5042722"/>
              <a:gd name="connsiteX7" fmla="*/ 5014322 w 5045997"/>
              <a:gd name="connsiteY7" fmla="*/ 1170385 h 5042722"/>
              <a:gd name="connsiteX8" fmla="*/ 3473938 w 5045997"/>
              <a:gd name="connsiteY8" fmla="*/ 233705 h 5042722"/>
              <a:gd name="connsiteX0" fmla="*/ 3616846 w 5188905"/>
              <a:gd name="connsiteY0" fmla="*/ 305139 h 5114156"/>
              <a:gd name="connsiteX1" fmla="*/ 2440676 w 5188905"/>
              <a:gd name="connsiteY1" fmla="*/ 150946 h 5114156"/>
              <a:gd name="connsiteX2" fmla="*/ 1099520 w 5188905"/>
              <a:gd name="connsiteY2" fmla="*/ 279252 h 5114156"/>
              <a:gd name="connsiteX3" fmla="*/ 48154 w 5188905"/>
              <a:gd name="connsiteY3" fmla="*/ 1826459 h 5114156"/>
              <a:gd name="connsiteX4" fmla="*/ 1388445 w 5188905"/>
              <a:gd name="connsiteY4" fmla="*/ 2644626 h 5114156"/>
              <a:gd name="connsiteX5" fmla="*/ 979429 w 5188905"/>
              <a:gd name="connsiteY5" fmla="*/ 4866381 h 5114156"/>
              <a:gd name="connsiteX6" fmla="*/ 3426794 w 5188905"/>
              <a:gd name="connsiteY6" fmla="*/ 4131275 h 5114156"/>
              <a:gd name="connsiteX7" fmla="*/ 5157230 w 5188905"/>
              <a:gd name="connsiteY7" fmla="*/ 1241819 h 5114156"/>
              <a:gd name="connsiteX8" fmla="*/ 3616846 w 5188905"/>
              <a:gd name="connsiteY8" fmla="*/ 305139 h 5114156"/>
              <a:gd name="connsiteX0" fmla="*/ 3599913 w 5171972"/>
              <a:gd name="connsiteY0" fmla="*/ 305139 h 5112039"/>
              <a:gd name="connsiteX1" fmla="*/ 2423743 w 5171972"/>
              <a:gd name="connsiteY1" fmla="*/ 150946 h 5112039"/>
              <a:gd name="connsiteX2" fmla="*/ 1082587 w 5171972"/>
              <a:gd name="connsiteY2" fmla="*/ 279252 h 5112039"/>
              <a:gd name="connsiteX3" fmla="*/ 31221 w 5171972"/>
              <a:gd name="connsiteY3" fmla="*/ 1826459 h 5112039"/>
              <a:gd name="connsiteX4" fmla="*/ 895262 w 5171972"/>
              <a:gd name="connsiteY4" fmla="*/ 2657326 h 5112039"/>
              <a:gd name="connsiteX5" fmla="*/ 962496 w 5171972"/>
              <a:gd name="connsiteY5" fmla="*/ 4866381 h 5112039"/>
              <a:gd name="connsiteX6" fmla="*/ 3409861 w 5171972"/>
              <a:gd name="connsiteY6" fmla="*/ 4131275 h 5112039"/>
              <a:gd name="connsiteX7" fmla="*/ 5140297 w 5171972"/>
              <a:gd name="connsiteY7" fmla="*/ 1241819 h 5112039"/>
              <a:gd name="connsiteX8" fmla="*/ 3599913 w 5171972"/>
              <a:gd name="connsiteY8" fmla="*/ 305139 h 5112039"/>
              <a:gd name="connsiteX0" fmla="*/ 3599913 w 5171972"/>
              <a:gd name="connsiteY0" fmla="*/ 305139 h 4675134"/>
              <a:gd name="connsiteX1" fmla="*/ 2423743 w 5171972"/>
              <a:gd name="connsiteY1" fmla="*/ 150946 h 4675134"/>
              <a:gd name="connsiteX2" fmla="*/ 1082587 w 5171972"/>
              <a:gd name="connsiteY2" fmla="*/ 279252 h 4675134"/>
              <a:gd name="connsiteX3" fmla="*/ 31221 w 5171972"/>
              <a:gd name="connsiteY3" fmla="*/ 1826459 h 4675134"/>
              <a:gd name="connsiteX4" fmla="*/ 895262 w 5171972"/>
              <a:gd name="connsiteY4" fmla="*/ 2657326 h 4675134"/>
              <a:gd name="connsiteX5" fmla="*/ 1033902 w 5171972"/>
              <a:gd name="connsiteY5" fmla="*/ 3723349 h 4675134"/>
              <a:gd name="connsiteX6" fmla="*/ 3409861 w 5171972"/>
              <a:gd name="connsiteY6" fmla="*/ 4131275 h 4675134"/>
              <a:gd name="connsiteX7" fmla="*/ 5140297 w 5171972"/>
              <a:gd name="connsiteY7" fmla="*/ 1241819 h 4675134"/>
              <a:gd name="connsiteX8" fmla="*/ 3599913 w 5171972"/>
              <a:gd name="connsiteY8" fmla="*/ 305139 h 4675134"/>
              <a:gd name="connsiteX0" fmla="*/ 3599913 w 5171972"/>
              <a:gd name="connsiteY0" fmla="*/ 269416 h 4639411"/>
              <a:gd name="connsiteX1" fmla="*/ 2423743 w 5171972"/>
              <a:gd name="connsiteY1" fmla="*/ 115223 h 4639411"/>
              <a:gd name="connsiteX2" fmla="*/ 1082587 w 5171972"/>
              <a:gd name="connsiteY2" fmla="*/ 243529 h 4639411"/>
              <a:gd name="connsiteX3" fmla="*/ 31221 w 5171972"/>
              <a:gd name="connsiteY3" fmla="*/ 1576398 h 4639411"/>
              <a:gd name="connsiteX4" fmla="*/ 895262 w 5171972"/>
              <a:gd name="connsiteY4" fmla="*/ 2621603 h 4639411"/>
              <a:gd name="connsiteX5" fmla="*/ 1033902 w 5171972"/>
              <a:gd name="connsiteY5" fmla="*/ 3687626 h 4639411"/>
              <a:gd name="connsiteX6" fmla="*/ 3409861 w 5171972"/>
              <a:gd name="connsiteY6" fmla="*/ 4095552 h 4639411"/>
              <a:gd name="connsiteX7" fmla="*/ 5140297 w 5171972"/>
              <a:gd name="connsiteY7" fmla="*/ 1206096 h 4639411"/>
              <a:gd name="connsiteX8" fmla="*/ 3599913 w 5171972"/>
              <a:gd name="connsiteY8" fmla="*/ 269416 h 4639411"/>
              <a:gd name="connsiteX0" fmla="*/ 3568692 w 5140751"/>
              <a:gd name="connsiteY0" fmla="*/ 269416 h 4639411"/>
              <a:gd name="connsiteX1" fmla="*/ 2392522 w 5140751"/>
              <a:gd name="connsiteY1" fmla="*/ 115223 h 4639411"/>
              <a:gd name="connsiteX2" fmla="*/ 1051366 w 5140751"/>
              <a:gd name="connsiteY2" fmla="*/ 243529 h 4639411"/>
              <a:gd name="connsiteX3" fmla="*/ 0 w 5140751"/>
              <a:gd name="connsiteY3" fmla="*/ 1576398 h 4639411"/>
              <a:gd name="connsiteX4" fmla="*/ 864041 w 5140751"/>
              <a:gd name="connsiteY4" fmla="*/ 2621603 h 4639411"/>
              <a:gd name="connsiteX5" fmla="*/ 1002681 w 5140751"/>
              <a:gd name="connsiteY5" fmla="*/ 3687626 h 4639411"/>
              <a:gd name="connsiteX6" fmla="*/ 3378640 w 5140751"/>
              <a:gd name="connsiteY6" fmla="*/ 4095552 h 4639411"/>
              <a:gd name="connsiteX7" fmla="*/ 5109076 w 5140751"/>
              <a:gd name="connsiteY7" fmla="*/ 1206096 h 4639411"/>
              <a:gd name="connsiteX8" fmla="*/ 3568692 w 5140751"/>
              <a:gd name="connsiteY8" fmla="*/ 269416 h 4639411"/>
              <a:gd name="connsiteX0" fmla="*/ 3568692 w 5140751"/>
              <a:gd name="connsiteY0" fmla="*/ 269416 h 4639411"/>
              <a:gd name="connsiteX1" fmla="*/ 2392522 w 5140751"/>
              <a:gd name="connsiteY1" fmla="*/ 115223 h 4639411"/>
              <a:gd name="connsiteX2" fmla="*/ 1051366 w 5140751"/>
              <a:gd name="connsiteY2" fmla="*/ 243529 h 4639411"/>
              <a:gd name="connsiteX3" fmla="*/ 0 w 5140751"/>
              <a:gd name="connsiteY3" fmla="*/ 1576398 h 4639411"/>
              <a:gd name="connsiteX4" fmla="*/ 864041 w 5140751"/>
              <a:gd name="connsiteY4" fmla="*/ 2621603 h 4639411"/>
              <a:gd name="connsiteX5" fmla="*/ 1002681 w 5140751"/>
              <a:gd name="connsiteY5" fmla="*/ 3687626 h 4639411"/>
              <a:gd name="connsiteX6" fmla="*/ 3378640 w 5140751"/>
              <a:gd name="connsiteY6" fmla="*/ 4095552 h 4639411"/>
              <a:gd name="connsiteX7" fmla="*/ 5109076 w 5140751"/>
              <a:gd name="connsiteY7" fmla="*/ 1206096 h 4639411"/>
              <a:gd name="connsiteX8" fmla="*/ 3568692 w 5140751"/>
              <a:gd name="connsiteY8" fmla="*/ 269416 h 4639411"/>
              <a:gd name="connsiteX0" fmla="*/ 3568692 w 5140751"/>
              <a:gd name="connsiteY0" fmla="*/ 269416 h 4639411"/>
              <a:gd name="connsiteX1" fmla="*/ 2392522 w 5140751"/>
              <a:gd name="connsiteY1" fmla="*/ 115223 h 4639411"/>
              <a:gd name="connsiteX2" fmla="*/ 1051366 w 5140751"/>
              <a:gd name="connsiteY2" fmla="*/ 243529 h 4639411"/>
              <a:gd name="connsiteX3" fmla="*/ 0 w 5140751"/>
              <a:gd name="connsiteY3" fmla="*/ 1576398 h 4639411"/>
              <a:gd name="connsiteX4" fmla="*/ 864041 w 5140751"/>
              <a:gd name="connsiteY4" fmla="*/ 2621603 h 4639411"/>
              <a:gd name="connsiteX5" fmla="*/ 1002681 w 5140751"/>
              <a:gd name="connsiteY5" fmla="*/ 3687626 h 4639411"/>
              <a:gd name="connsiteX6" fmla="*/ 3378640 w 5140751"/>
              <a:gd name="connsiteY6" fmla="*/ 4095552 h 4639411"/>
              <a:gd name="connsiteX7" fmla="*/ 5109076 w 5140751"/>
              <a:gd name="connsiteY7" fmla="*/ 1206096 h 4639411"/>
              <a:gd name="connsiteX8" fmla="*/ 3568692 w 5140751"/>
              <a:gd name="connsiteY8" fmla="*/ 269416 h 4639411"/>
              <a:gd name="connsiteX0" fmla="*/ 3568692 w 5140751"/>
              <a:gd name="connsiteY0" fmla="*/ 243717 h 4613712"/>
              <a:gd name="connsiteX1" fmla="*/ 1051366 w 5140751"/>
              <a:gd name="connsiteY1" fmla="*/ 217830 h 4613712"/>
              <a:gd name="connsiteX2" fmla="*/ 0 w 5140751"/>
              <a:gd name="connsiteY2" fmla="*/ 1550699 h 4613712"/>
              <a:gd name="connsiteX3" fmla="*/ 864041 w 5140751"/>
              <a:gd name="connsiteY3" fmla="*/ 2595904 h 4613712"/>
              <a:gd name="connsiteX4" fmla="*/ 1002681 w 5140751"/>
              <a:gd name="connsiteY4" fmla="*/ 3661927 h 4613712"/>
              <a:gd name="connsiteX5" fmla="*/ 3378640 w 5140751"/>
              <a:gd name="connsiteY5" fmla="*/ 4069853 h 4613712"/>
              <a:gd name="connsiteX6" fmla="*/ 5109076 w 5140751"/>
              <a:gd name="connsiteY6" fmla="*/ 1180397 h 4613712"/>
              <a:gd name="connsiteX7" fmla="*/ 3568692 w 5140751"/>
              <a:gd name="connsiteY7" fmla="*/ 243717 h 4613712"/>
              <a:gd name="connsiteX0" fmla="*/ 3282908 w 5125031"/>
              <a:gd name="connsiteY0" fmla="*/ 172255 h 4613712"/>
              <a:gd name="connsiteX1" fmla="*/ 1051366 w 5125031"/>
              <a:gd name="connsiteY1" fmla="*/ 217830 h 4613712"/>
              <a:gd name="connsiteX2" fmla="*/ 0 w 5125031"/>
              <a:gd name="connsiteY2" fmla="*/ 1550699 h 4613712"/>
              <a:gd name="connsiteX3" fmla="*/ 864041 w 5125031"/>
              <a:gd name="connsiteY3" fmla="*/ 2595904 h 4613712"/>
              <a:gd name="connsiteX4" fmla="*/ 1002681 w 5125031"/>
              <a:gd name="connsiteY4" fmla="*/ 3661927 h 4613712"/>
              <a:gd name="connsiteX5" fmla="*/ 3378640 w 5125031"/>
              <a:gd name="connsiteY5" fmla="*/ 4069853 h 4613712"/>
              <a:gd name="connsiteX6" fmla="*/ 5109076 w 5125031"/>
              <a:gd name="connsiteY6" fmla="*/ 1180397 h 4613712"/>
              <a:gd name="connsiteX7" fmla="*/ 3282908 w 5125031"/>
              <a:gd name="connsiteY7" fmla="*/ 172255 h 4613712"/>
              <a:gd name="connsiteX0" fmla="*/ 3369171 w 5211294"/>
              <a:gd name="connsiteY0" fmla="*/ 172255 h 4613712"/>
              <a:gd name="connsiteX1" fmla="*/ 1137629 w 5211294"/>
              <a:gd name="connsiteY1" fmla="*/ 217830 h 4613712"/>
              <a:gd name="connsiteX2" fmla="*/ 86263 w 5211294"/>
              <a:gd name="connsiteY2" fmla="*/ 1550699 h 4613712"/>
              <a:gd name="connsiteX3" fmla="*/ 950304 w 5211294"/>
              <a:gd name="connsiteY3" fmla="*/ 2595904 h 4613712"/>
              <a:gd name="connsiteX4" fmla="*/ 1088944 w 5211294"/>
              <a:gd name="connsiteY4" fmla="*/ 3661927 h 4613712"/>
              <a:gd name="connsiteX5" fmla="*/ 3464903 w 5211294"/>
              <a:gd name="connsiteY5" fmla="*/ 4069853 h 4613712"/>
              <a:gd name="connsiteX6" fmla="*/ 5195339 w 5211294"/>
              <a:gd name="connsiteY6" fmla="*/ 1180397 h 4613712"/>
              <a:gd name="connsiteX7" fmla="*/ 3369171 w 5211294"/>
              <a:gd name="connsiteY7" fmla="*/ 172255 h 4613712"/>
              <a:gd name="connsiteX0" fmla="*/ 3282908 w 5125031"/>
              <a:gd name="connsiteY0" fmla="*/ 172255 h 4613712"/>
              <a:gd name="connsiteX1" fmla="*/ 1051366 w 5125031"/>
              <a:gd name="connsiteY1" fmla="*/ 217830 h 4613712"/>
              <a:gd name="connsiteX2" fmla="*/ 0 w 5125031"/>
              <a:gd name="connsiteY2" fmla="*/ 1550699 h 4613712"/>
              <a:gd name="connsiteX3" fmla="*/ 864041 w 5125031"/>
              <a:gd name="connsiteY3" fmla="*/ 2595904 h 4613712"/>
              <a:gd name="connsiteX4" fmla="*/ 1002681 w 5125031"/>
              <a:gd name="connsiteY4" fmla="*/ 3661927 h 4613712"/>
              <a:gd name="connsiteX5" fmla="*/ 3378640 w 5125031"/>
              <a:gd name="connsiteY5" fmla="*/ 4069853 h 4613712"/>
              <a:gd name="connsiteX6" fmla="*/ 5109076 w 5125031"/>
              <a:gd name="connsiteY6" fmla="*/ 1180397 h 4613712"/>
              <a:gd name="connsiteX7" fmla="*/ 3282908 w 5125031"/>
              <a:gd name="connsiteY7" fmla="*/ 172255 h 461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5031" h="4613712">
                <a:moveTo>
                  <a:pt x="3282908" y="172255"/>
                </a:moveTo>
                <a:cubicBezTo>
                  <a:pt x="2606623" y="11827"/>
                  <a:pt x="1646148" y="0"/>
                  <a:pt x="1051366" y="217830"/>
                </a:cubicBezTo>
                <a:cubicBezTo>
                  <a:pt x="652612" y="461359"/>
                  <a:pt x="105199" y="821802"/>
                  <a:pt x="0" y="1550699"/>
                </a:cubicBezTo>
                <a:cubicBezTo>
                  <a:pt x="86263" y="2212157"/>
                  <a:pt x="696928" y="2244033"/>
                  <a:pt x="864041" y="2595904"/>
                </a:cubicBezTo>
                <a:cubicBezTo>
                  <a:pt x="1031154" y="2947775"/>
                  <a:pt x="583581" y="3416269"/>
                  <a:pt x="1002681" y="3661927"/>
                </a:cubicBezTo>
                <a:cubicBezTo>
                  <a:pt x="1421781" y="3907585"/>
                  <a:pt x="2652499" y="4613712"/>
                  <a:pt x="3378640" y="4069853"/>
                </a:cubicBezTo>
                <a:cubicBezTo>
                  <a:pt x="4086852" y="3346700"/>
                  <a:pt x="5125031" y="1829997"/>
                  <a:pt x="5109076" y="1180397"/>
                </a:cubicBezTo>
                <a:cubicBezTo>
                  <a:pt x="5093121" y="530797"/>
                  <a:pt x="3959193" y="332683"/>
                  <a:pt x="3282908" y="172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16200000" flipH="1" flipV="1">
            <a:off x="2020887" y="3907631"/>
            <a:ext cx="177800" cy="285750"/>
          </a:xfrm>
          <a:prstGeom prst="curvedConnector4">
            <a:avLst>
              <a:gd name="adj1" fmla="val -79999"/>
              <a:gd name="adj2" fmla="val 179999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778000" y="3818731"/>
            <a:ext cx="5953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$1,071m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35010" y="2890021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Insurance</a:t>
            </a:r>
          </a:p>
        </p:txBody>
      </p:sp>
      <p:cxnSp>
        <p:nvCxnSpPr>
          <p:cNvPr id="13" name="Elbow Connector 40"/>
          <p:cNvCxnSpPr/>
          <p:nvPr/>
        </p:nvCxnSpPr>
        <p:spPr>
          <a:xfrm rot="5400000" flipH="1" flipV="1">
            <a:off x="2045493" y="3443288"/>
            <a:ext cx="893763" cy="285750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58664" y="2890021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Svc to Fnn &amp; Ins</a:t>
            </a:r>
          </a:p>
        </p:txBody>
      </p:sp>
      <p:cxnSp>
        <p:nvCxnSpPr>
          <p:cNvPr id="15" name="Curved Connector 5"/>
          <p:cNvCxnSpPr/>
          <p:nvPr/>
        </p:nvCxnSpPr>
        <p:spPr>
          <a:xfrm rot="16200000" flipH="1" flipV="1">
            <a:off x="1512887" y="2836069"/>
            <a:ext cx="177800" cy="285750"/>
          </a:xfrm>
          <a:prstGeom prst="curvedConnector4">
            <a:avLst>
              <a:gd name="adj1" fmla="val -79999"/>
              <a:gd name="adj2" fmla="val 179999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4"/>
          <p:cNvSpPr txBox="1">
            <a:spLocks noChangeArrowheads="1"/>
          </p:cNvSpPr>
          <p:nvPr/>
        </p:nvSpPr>
        <p:spPr bwMode="auto">
          <a:xfrm rot="5400000">
            <a:off x="2169318" y="3308350"/>
            <a:ext cx="4492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$33m</a:t>
            </a:r>
          </a:p>
        </p:txBody>
      </p:sp>
      <p:sp>
        <p:nvSpPr>
          <p:cNvPr id="17" name="TextBox 48"/>
          <p:cNvSpPr txBox="1">
            <a:spLocks noChangeArrowheads="1"/>
          </p:cNvSpPr>
          <p:nvPr/>
        </p:nvSpPr>
        <p:spPr bwMode="auto">
          <a:xfrm>
            <a:off x="2149475" y="2904331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$168m</a:t>
            </a:r>
          </a:p>
        </p:txBody>
      </p:sp>
      <p:sp>
        <p:nvSpPr>
          <p:cNvPr id="18" name="TextBox 49"/>
          <p:cNvSpPr txBox="1">
            <a:spLocks noChangeArrowheads="1"/>
          </p:cNvSpPr>
          <p:nvPr/>
        </p:nvSpPr>
        <p:spPr bwMode="auto">
          <a:xfrm>
            <a:off x="1344612" y="2720181"/>
            <a:ext cx="450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$99m</a:t>
            </a:r>
          </a:p>
        </p:txBody>
      </p:sp>
      <p:cxnSp>
        <p:nvCxnSpPr>
          <p:cNvPr id="19" name="Shape 14"/>
          <p:cNvCxnSpPr/>
          <p:nvPr/>
        </p:nvCxnSpPr>
        <p:spPr>
          <a:xfrm rot="16200000" flipV="1">
            <a:off x="1704180" y="3459163"/>
            <a:ext cx="893763" cy="260350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7"/>
          <p:cNvSpPr txBox="1">
            <a:spLocks noChangeArrowheads="1"/>
          </p:cNvSpPr>
          <p:nvPr/>
        </p:nvSpPr>
        <p:spPr bwMode="auto">
          <a:xfrm rot="16200000">
            <a:off x="2003425" y="3298031"/>
            <a:ext cx="4508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$89m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2378" y="4747409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Water supply</a:t>
            </a:r>
          </a:p>
        </p:txBody>
      </p:sp>
      <p:sp>
        <p:nvSpPr>
          <p:cNvPr id="22" name="TextBox 60"/>
          <p:cNvSpPr txBox="1">
            <a:spLocks noChangeArrowheads="1"/>
          </p:cNvSpPr>
          <p:nvPr/>
        </p:nvSpPr>
        <p:spPr bwMode="auto">
          <a:xfrm>
            <a:off x="1038225" y="4602956"/>
            <a:ext cx="450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$84m</a:t>
            </a:r>
          </a:p>
        </p:txBody>
      </p:sp>
      <p:cxnSp>
        <p:nvCxnSpPr>
          <p:cNvPr id="23" name="Curved Connector 5"/>
          <p:cNvCxnSpPr/>
          <p:nvPr/>
        </p:nvCxnSpPr>
        <p:spPr>
          <a:xfrm rot="16200000" flipH="1" flipV="1">
            <a:off x="1708943" y="5740400"/>
            <a:ext cx="179388" cy="285750"/>
          </a:xfrm>
          <a:prstGeom prst="curvedConnector4">
            <a:avLst>
              <a:gd name="adj1" fmla="val -79999"/>
              <a:gd name="adj2" fmla="val 179999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5"/>
          <p:cNvSpPr txBox="1">
            <a:spLocks noChangeArrowheads="1"/>
          </p:cNvSpPr>
          <p:nvPr/>
        </p:nvSpPr>
        <p:spPr bwMode="auto">
          <a:xfrm>
            <a:off x="1500187" y="565070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$108m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34746" y="4004448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Communic.Srvcs)</a:t>
            </a:r>
          </a:p>
        </p:txBody>
      </p:sp>
      <p:cxnSp>
        <p:nvCxnSpPr>
          <p:cNvPr id="26" name="Curved Connector 5"/>
          <p:cNvCxnSpPr/>
          <p:nvPr/>
        </p:nvCxnSpPr>
        <p:spPr>
          <a:xfrm rot="16200000" flipH="1" flipV="1">
            <a:off x="667543" y="3933825"/>
            <a:ext cx="179388" cy="285750"/>
          </a:xfrm>
          <a:prstGeom prst="curvedConnector4">
            <a:avLst>
              <a:gd name="adj1" fmla="val -79999"/>
              <a:gd name="adj2" fmla="val 179999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0"/>
          <p:cNvSpPr txBox="1">
            <a:spLocks noChangeArrowheads="1"/>
          </p:cNvSpPr>
          <p:nvPr/>
        </p:nvSpPr>
        <p:spPr bwMode="auto">
          <a:xfrm>
            <a:off x="458787" y="3844131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$274m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1196975" y="4198144"/>
            <a:ext cx="796925" cy="1587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7"/>
          <p:cNvSpPr txBox="1">
            <a:spLocks noChangeArrowheads="1"/>
          </p:cNvSpPr>
          <p:nvPr/>
        </p:nvSpPr>
        <p:spPr bwMode="auto">
          <a:xfrm>
            <a:off x="1349375" y="406320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$113m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027237" y="3031331"/>
            <a:ext cx="604838" cy="4763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849192" y="4675971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Non-metllc</a:t>
            </a:r>
          </a:p>
        </p:txBody>
      </p:sp>
      <p:cxnSp>
        <p:nvCxnSpPr>
          <p:cNvPr id="32" name="Curved Connector 5"/>
          <p:cNvCxnSpPr/>
          <p:nvPr/>
        </p:nvCxnSpPr>
        <p:spPr>
          <a:xfrm rot="16200000" flipH="1" flipV="1">
            <a:off x="1902618" y="4622800"/>
            <a:ext cx="179388" cy="285750"/>
          </a:xfrm>
          <a:prstGeom prst="curvedConnector4">
            <a:avLst>
              <a:gd name="adj1" fmla="val -79999"/>
              <a:gd name="adj2" fmla="val 179999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88"/>
          <p:cNvSpPr txBox="1">
            <a:spLocks noChangeArrowheads="1"/>
          </p:cNvSpPr>
          <p:nvPr/>
        </p:nvSpPr>
        <p:spPr bwMode="auto">
          <a:xfrm>
            <a:off x="1693862" y="453310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$103m</a:t>
            </a:r>
          </a:p>
        </p:txBody>
      </p:sp>
      <p:cxnSp>
        <p:nvCxnSpPr>
          <p:cNvPr id="34" name="Curved Connector 5"/>
          <p:cNvCxnSpPr/>
          <p:nvPr/>
        </p:nvCxnSpPr>
        <p:spPr>
          <a:xfrm rot="16200000" flipH="1">
            <a:off x="1040606" y="4694238"/>
            <a:ext cx="179387" cy="285750"/>
          </a:xfrm>
          <a:prstGeom prst="curvedConnector4">
            <a:avLst>
              <a:gd name="adj1" fmla="val -69333"/>
              <a:gd name="adj2" fmla="val 159999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2222500" y="5972969"/>
            <a:ext cx="325437" cy="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75"/>
          <p:cNvSpPr txBox="1">
            <a:spLocks noChangeArrowheads="1"/>
          </p:cNvSpPr>
          <p:nvPr/>
        </p:nvSpPr>
        <p:spPr bwMode="auto">
          <a:xfrm>
            <a:off x="2219325" y="5925344"/>
            <a:ext cx="508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$175m</a:t>
            </a:r>
          </a:p>
        </p:txBody>
      </p:sp>
      <p:sp>
        <p:nvSpPr>
          <p:cNvPr id="37" name="Freeform 36"/>
          <p:cNvSpPr/>
          <p:nvPr/>
        </p:nvSpPr>
        <p:spPr>
          <a:xfrm>
            <a:off x="1963737" y="4315619"/>
            <a:ext cx="615950" cy="1690687"/>
          </a:xfrm>
          <a:custGeom>
            <a:avLst/>
            <a:gdLst>
              <a:gd name="connsiteX0" fmla="*/ 0 w 615950"/>
              <a:gd name="connsiteY0" fmla="*/ 1473200 h 1473200"/>
              <a:gd name="connsiteX1" fmla="*/ 0 w 615950"/>
              <a:gd name="connsiteY1" fmla="*/ 1111250 h 1473200"/>
              <a:gd name="connsiteX2" fmla="*/ 615950 w 615950"/>
              <a:gd name="connsiteY2" fmla="*/ 1111250 h 1473200"/>
              <a:gd name="connsiteX3" fmla="*/ 615950 w 615950"/>
              <a:gd name="connsiteY3" fmla="*/ 190500 h 1473200"/>
              <a:gd name="connsiteX4" fmla="*/ 330200 w 615950"/>
              <a:gd name="connsiteY4" fmla="*/ 190500 h 1473200"/>
              <a:gd name="connsiteX5" fmla="*/ 330200 w 615950"/>
              <a:gd name="connsiteY5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950" h="1473200">
                <a:moveTo>
                  <a:pt x="0" y="1473200"/>
                </a:moveTo>
                <a:lnTo>
                  <a:pt x="0" y="1111250"/>
                </a:lnTo>
                <a:lnTo>
                  <a:pt x="615950" y="1111250"/>
                </a:lnTo>
                <a:lnTo>
                  <a:pt x="615950" y="190500"/>
                </a:lnTo>
                <a:lnTo>
                  <a:pt x="330200" y="190500"/>
                </a:lnTo>
                <a:lnTo>
                  <a:pt x="330200" y="0"/>
                </a:lnTo>
              </a:path>
            </a:pathLst>
          </a:cu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9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TextBox 99"/>
          <p:cNvSpPr txBox="1">
            <a:spLocks noChangeArrowheads="1"/>
          </p:cNvSpPr>
          <p:nvPr/>
        </p:nvSpPr>
        <p:spPr bwMode="auto">
          <a:xfrm rot="16200000">
            <a:off x="1886744" y="5018087"/>
            <a:ext cx="4492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$30m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2096293" y="5140326"/>
            <a:ext cx="219075" cy="4762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728438" y="2648719"/>
            <a:ext cx="621348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Beverages</a:t>
            </a:r>
          </a:p>
        </p:txBody>
      </p:sp>
      <p:cxnSp>
        <p:nvCxnSpPr>
          <p:cNvPr id="41" name="Curved Connector 5"/>
          <p:cNvCxnSpPr/>
          <p:nvPr/>
        </p:nvCxnSpPr>
        <p:spPr>
          <a:xfrm rot="16200000" flipH="1" flipV="1">
            <a:off x="4719638" y="3477418"/>
            <a:ext cx="101600" cy="301625"/>
          </a:xfrm>
          <a:prstGeom prst="curvedConnector4">
            <a:avLst>
              <a:gd name="adj1" fmla="val -125582"/>
              <a:gd name="adj2" fmla="val 140001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11"/>
          <p:cNvSpPr txBox="1">
            <a:spLocks noChangeArrowheads="1"/>
          </p:cNvSpPr>
          <p:nvPr/>
        </p:nvSpPr>
        <p:spPr bwMode="auto">
          <a:xfrm>
            <a:off x="4521200" y="343455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$377m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635274" y="3577413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Wholesale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278083" y="2648719"/>
            <a:ext cx="642942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Furniture</a:t>
            </a:r>
          </a:p>
        </p:txBody>
      </p:sp>
      <p:cxnSp>
        <p:nvCxnSpPr>
          <p:cNvPr id="45" name="Shape 117"/>
          <p:cNvCxnSpPr/>
          <p:nvPr/>
        </p:nvCxnSpPr>
        <p:spPr>
          <a:xfrm>
            <a:off x="3992562" y="2826544"/>
            <a:ext cx="285750" cy="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prstDash val="dash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3706580" y="3363099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Cultural &amp; Recr</a:t>
            </a:r>
          </a:p>
        </p:txBody>
      </p:sp>
      <p:cxnSp>
        <p:nvCxnSpPr>
          <p:cNvPr id="47" name="Curved Connector 5"/>
          <p:cNvCxnSpPr/>
          <p:nvPr/>
        </p:nvCxnSpPr>
        <p:spPr>
          <a:xfrm rot="16200000" flipH="1">
            <a:off x="4046537" y="3309144"/>
            <a:ext cx="177800" cy="285750"/>
          </a:xfrm>
          <a:prstGeom prst="curvedConnector4">
            <a:avLst>
              <a:gd name="adj1" fmla="val -110221"/>
              <a:gd name="adj2" fmla="val 147222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26"/>
          <p:cNvSpPr txBox="1">
            <a:spLocks noChangeArrowheads="1"/>
          </p:cNvSpPr>
          <p:nvPr/>
        </p:nvSpPr>
        <p:spPr bwMode="auto">
          <a:xfrm>
            <a:off x="3940175" y="3220244"/>
            <a:ext cx="508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$144m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349522" y="5197627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Rub, Plst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921158" y="5649115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Basic metals</a:t>
            </a:r>
          </a:p>
        </p:txBody>
      </p:sp>
      <p:cxnSp>
        <p:nvCxnSpPr>
          <p:cNvPr id="51" name="Curved Connector 5"/>
          <p:cNvCxnSpPr/>
          <p:nvPr/>
        </p:nvCxnSpPr>
        <p:spPr>
          <a:xfrm flipH="1">
            <a:off x="6207125" y="5828506"/>
            <a:ext cx="285750" cy="177800"/>
          </a:xfrm>
          <a:prstGeom prst="curvedConnector4">
            <a:avLst>
              <a:gd name="adj1" fmla="val -79999"/>
              <a:gd name="adj2" fmla="val 185333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62"/>
          <p:cNvSpPr txBox="1">
            <a:spLocks noChangeArrowheads="1"/>
          </p:cNvSpPr>
          <p:nvPr/>
        </p:nvSpPr>
        <p:spPr bwMode="auto">
          <a:xfrm>
            <a:off x="6278562" y="6006306"/>
            <a:ext cx="450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$95m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635538" y="5006173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Air trns</a:t>
            </a:r>
          </a:p>
        </p:txBody>
      </p:sp>
      <p:cxnSp>
        <p:nvCxnSpPr>
          <p:cNvPr id="54" name="Curved Connector 5"/>
          <p:cNvCxnSpPr/>
          <p:nvPr/>
        </p:nvCxnSpPr>
        <p:spPr>
          <a:xfrm rot="16200000" flipH="1" flipV="1">
            <a:off x="6688931" y="4953000"/>
            <a:ext cx="179388" cy="285750"/>
          </a:xfrm>
          <a:prstGeom prst="curvedConnector4">
            <a:avLst>
              <a:gd name="adj1" fmla="val -79999"/>
              <a:gd name="adj2" fmla="val 179999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72"/>
          <p:cNvSpPr txBox="1">
            <a:spLocks noChangeArrowheads="1"/>
          </p:cNvSpPr>
          <p:nvPr/>
        </p:nvSpPr>
        <p:spPr bwMode="auto">
          <a:xfrm>
            <a:off x="6480175" y="486330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$515m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992728" y="4027751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Textile &amp; Apparel</a:t>
            </a:r>
          </a:p>
        </p:txBody>
      </p:sp>
      <p:sp>
        <p:nvSpPr>
          <p:cNvPr id="57" name="TextBox 81"/>
          <p:cNvSpPr txBox="1">
            <a:spLocks noChangeArrowheads="1"/>
          </p:cNvSpPr>
          <p:nvPr/>
        </p:nvSpPr>
        <p:spPr bwMode="auto">
          <a:xfrm>
            <a:off x="6837362" y="3785394"/>
            <a:ext cx="508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$134m</a:t>
            </a:r>
          </a:p>
        </p:txBody>
      </p:sp>
      <p:cxnSp>
        <p:nvCxnSpPr>
          <p:cNvPr id="58" name="Curved Connector 5"/>
          <p:cNvCxnSpPr/>
          <p:nvPr/>
        </p:nvCxnSpPr>
        <p:spPr>
          <a:xfrm flipH="1">
            <a:off x="7350125" y="4206081"/>
            <a:ext cx="285750" cy="179388"/>
          </a:xfrm>
          <a:prstGeom prst="curvedConnector4">
            <a:avLst>
              <a:gd name="adj1" fmla="val -53333"/>
              <a:gd name="adj2" fmla="val 185333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84"/>
          <p:cNvSpPr txBox="1">
            <a:spLocks noChangeArrowheads="1"/>
          </p:cNvSpPr>
          <p:nvPr/>
        </p:nvSpPr>
        <p:spPr bwMode="auto">
          <a:xfrm>
            <a:off x="7324725" y="434260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$112m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707108" y="3148785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Ptrlm</a:t>
            </a:r>
          </a:p>
        </p:txBody>
      </p:sp>
      <p:cxnSp>
        <p:nvCxnSpPr>
          <p:cNvPr id="61" name="Curved Connector 5"/>
          <p:cNvCxnSpPr/>
          <p:nvPr/>
        </p:nvCxnSpPr>
        <p:spPr>
          <a:xfrm flipH="1">
            <a:off x="8135937" y="3326606"/>
            <a:ext cx="142875" cy="179388"/>
          </a:xfrm>
          <a:prstGeom prst="curvedConnector4">
            <a:avLst>
              <a:gd name="adj1" fmla="val -97777"/>
              <a:gd name="adj2" fmla="val 212887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02"/>
          <p:cNvSpPr txBox="1">
            <a:spLocks noChangeArrowheads="1"/>
          </p:cNvSpPr>
          <p:nvPr/>
        </p:nvSpPr>
        <p:spPr bwMode="auto">
          <a:xfrm>
            <a:off x="8108950" y="3480594"/>
            <a:ext cx="4508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$52m</a:t>
            </a:r>
          </a:p>
        </p:txBody>
      </p:sp>
      <p:cxnSp>
        <p:nvCxnSpPr>
          <p:cNvPr id="63" name="Shape 63"/>
          <p:cNvCxnSpPr/>
          <p:nvPr/>
        </p:nvCxnSpPr>
        <p:spPr>
          <a:xfrm flipV="1">
            <a:off x="5207000" y="3505994"/>
            <a:ext cx="2786062" cy="249237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4"/>
          <p:cNvCxnSpPr/>
          <p:nvPr/>
        </p:nvCxnSpPr>
        <p:spPr>
          <a:xfrm flipV="1">
            <a:off x="5207000" y="3005931"/>
            <a:ext cx="831850" cy="704850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19"/>
          <p:cNvSpPr txBox="1">
            <a:spLocks noChangeArrowheads="1"/>
          </p:cNvSpPr>
          <p:nvPr/>
        </p:nvSpPr>
        <p:spPr bwMode="auto">
          <a:xfrm rot="16200000">
            <a:off x="5773737" y="3175794"/>
            <a:ext cx="449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$91m</a:t>
            </a:r>
          </a:p>
        </p:txBody>
      </p:sp>
      <p:cxnSp>
        <p:nvCxnSpPr>
          <p:cNvPr id="66" name="Shape 66"/>
          <p:cNvCxnSpPr/>
          <p:nvPr/>
        </p:nvCxnSpPr>
        <p:spPr>
          <a:xfrm>
            <a:off x="5207000" y="3817144"/>
            <a:ext cx="2071687" cy="207962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7"/>
          <p:cNvCxnSpPr/>
          <p:nvPr/>
        </p:nvCxnSpPr>
        <p:spPr>
          <a:xfrm>
            <a:off x="2563812" y="4229894"/>
            <a:ext cx="4357688" cy="1101725"/>
          </a:xfrm>
          <a:prstGeom prst="bentConnector4">
            <a:avLst>
              <a:gd name="adj1" fmla="val 17286"/>
              <a:gd name="adj2" fmla="val 224464"/>
            </a:avLst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143"/>
          <p:cNvSpPr>
            <a:spLocks noChangeArrowheads="1"/>
          </p:cNvSpPr>
          <p:nvPr/>
        </p:nvSpPr>
        <p:spPr bwMode="auto">
          <a:xfrm>
            <a:off x="5419725" y="5687219"/>
            <a:ext cx="4508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$69m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5324475" y="5831681"/>
            <a:ext cx="604837" cy="4763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flipV="1">
            <a:off x="2563812" y="3774281"/>
            <a:ext cx="2071688" cy="373063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>
            <a:off x="2492375" y="4187031"/>
            <a:ext cx="1857375" cy="1189038"/>
          </a:xfrm>
          <a:prstGeom prst="bentConnector3">
            <a:avLst>
              <a:gd name="adj1" fmla="val 47846"/>
            </a:avLst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flipV="1">
            <a:off x="2563812" y="3509169"/>
            <a:ext cx="1143000" cy="600075"/>
          </a:xfrm>
          <a:prstGeom prst="bentConnector3">
            <a:avLst>
              <a:gd name="adj1" fmla="val 68889"/>
            </a:avLst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157"/>
          <p:cNvCxnSpPr/>
          <p:nvPr/>
        </p:nvCxnSpPr>
        <p:spPr>
          <a:xfrm flipV="1">
            <a:off x="2563812" y="2648744"/>
            <a:ext cx="3475038" cy="1422400"/>
          </a:xfrm>
          <a:prstGeom prst="bentConnector4">
            <a:avLst>
              <a:gd name="adj1" fmla="val 20769"/>
              <a:gd name="adj2" fmla="val 116080"/>
            </a:avLst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hape 75"/>
          <p:cNvCxnSpPr/>
          <p:nvPr/>
        </p:nvCxnSpPr>
        <p:spPr>
          <a:xfrm rot="16200000" flipV="1">
            <a:off x="4617244" y="3130550"/>
            <a:ext cx="750887" cy="142875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67"/>
          <p:cNvSpPr txBox="1">
            <a:spLocks noChangeArrowheads="1"/>
          </p:cNvSpPr>
          <p:nvPr/>
        </p:nvSpPr>
        <p:spPr bwMode="auto">
          <a:xfrm>
            <a:off x="3778250" y="2678906"/>
            <a:ext cx="450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$58m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650382" y="4651004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Strct</a:t>
            </a:r>
          </a:p>
        </p:txBody>
      </p:sp>
      <p:cxnSp>
        <p:nvCxnSpPr>
          <p:cNvPr id="77" name="Curved Connector 5"/>
          <p:cNvCxnSpPr/>
          <p:nvPr/>
        </p:nvCxnSpPr>
        <p:spPr>
          <a:xfrm rot="10800000" flipH="1" flipV="1">
            <a:off x="3649662" y="4829969"/>
            <a:ext cx="285750" cy="177800"/>
          </a:xfrm>
          <a:prstGeom prst="curvedConnector4">
            <a:avLst>
              <a:gd name="adj1" fmla="val -20000"/>
              <a:gd name="adj2" fmla="val 193332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71"/>
          <p:cNvSpPr txBox="1">
            <a:spLocks noChangeArrowheads="1"/>
          </p:cNvSpPr>
          <p:nvPr/>
        </p:nvSpPr>
        <p:spPr bwMode="auto">
          <a:xfrm>
            <a:off x="3563937" y="4979194"/>
            <a:ext cx="508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$188m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063770" y="4207136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Mach &amp; equip</a:t>
            </a:r>
          </a:p>
        </p:txBody>
      </p:sp>
      <p:cxnSp>
        <p:nvCxnSpPr>
          <p:cNvPr id="80" name="Shape 81"/>
          <p:cNvCxnSpPr/>
          <p:nvPr/>
        </p:nvCxnSpPr>
        <p:spPr>
          <a:xfrm rot="5400000" flipH="1" flipV="1">
            <a:off x="3867150" y="4453731"/>
            <a:ext cx="265112" cy="128588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2"/>
          <p:cNvCxnSpPr/>
          <p:nvPr/>
        </p:nvCxnSpPr>
        <p:spPr>
          <a:xfrm rot="5400000">
            <a:off x="4146550" y="4009231"/>
            <a:ext cx="895350" cy="746125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191"/>
          <p:cNvCxnSpPr/>
          <p:nvPr/>
        </p:nvCxnSpPr>
        <p:spPr>
          <a:xfrm rot="5400000">
            <a:off x="4318000" y="3890169"/>
            <a:ext cx="349250" cy="285750"/>
          </a:xfrm>
          <a:prstGeom prst="bentConnector3">
            <a:avLst>
              <a:gd name="adj1" fmla="val -529"/>
            </a:avLst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3787542" y="5850210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Transp Equipmt</a:t>
            </a:r>
          </a:p>
        </p:txBody>
      </p:sp>
      <p:cxnSp>
        <p:nvCxnSpPr>
          <p:cNvPr id="84" name="Curved Connector 5"/>
          <p:cNvCxnSpPr/>
          <p:nvPr/>
        </p:nvCxnSpPr>
        <p:spPr>
          <a:xfrm rot="10800000" flipH="1" flipV="1">
            <a:off x="3787775" y="6028531"/>
            <a:ext cx="285750" cy="179388"/>
          </a:xfrm>
          <a:prstGeom prst="curvedConnector4">
            <a:avLst>
              <a:gd name="adj1" fmla="val -20000"/>
              <a:gd name="adj2" fmla="val 193332"/>
            </a:avLst>
          </a:prstGeom>
          <a:ln w="9525" cap="rnd">
            <a:solidFill>
              <a:schemeClr val="tx1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206"/>
          <p:cNvSpPr txBox="1">
            <a:spLocks noChangeArrowheads="1"/>
          </p:cNvSpPr>
          <p:nvPr/>
        </p:nvSpPr>
        <p:spPr bwMode="auto">
          <a:xfrm>
            <a:off x="3702050" y="6179344"/>
            <a:ext cx="4508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$84m</a:t>
            </a:r>
          </a:p>
        </p:txBody>
      </p:sp>
      <p:cxnSp>
        <p:nvCxnSpPr>
          <p:cNvPr id="86" name="Shape 87"/>
          <p:cNvCxnSpPr/>
          <p:nvPr/>
        </p:nvCxnSpPr>
        <p:spPr>
          <a:xfrm rot="5400000">
            <a:off x="4271963" y="4583906"/>
            <a:ext cx="1441450" cy="142875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216"/>
          <p:cNvSpPr txBox="1">
            <a:spLocks noChangeArrowheads="1"/>
          </p:cNvSpPr>
          <p:nvPr/>
        </p:nvSpPr>
        <p:spPr bwMode="auto">
          <a:xfrm>
            <a:off x="5459412" y="2274094"/>
            <a:ext cx="4508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$86m</a:t>
            </a:r>
          </a:p>
        </p:txBody>
      </p:sp>
      <p:sp>
        <p:nvSpPr>
          <p:cNvPr id="88" name="TextBox 219"/>
          <p:cNvSpPr txBox="1">
            <a:spLocks noChangeArrowheads="1"/>
          </p:cNvSpPr>
          <p:nvPr/>
        </p:nvSpPr>
        <p:spPr bwMode="auto">
          <a:xfrm rot="16200000">
            <a:off x="6616700" y="5499893"/>
            <a:ext cx="508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$243m</a:t>
            </a:r>
          </a:p>
        </p:txBody>
      </p:sp>
      <p:sp>
        <p:nvSpPr>
          <p:cNvPr id="89" name="TextBox 220"/>
          <p:cNvSpPr txBox="1">
            <a:spLocks noChangeArrowheads="1"/>
          </p:cNvSpPr>
          <p:nvPr/>
        </p:nvSpPr>
        <p:spPr bwMode="auto">
          <a:xfrm>
            <a:off x="7450137" y="3623469"/>
            <a:ext cx="4508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$73m</a:t>
            </a:r>
          </a:p>
        </p:txBody>
      </p:sp>
      <p:sp>
        <p:nvSpPr>
          <p:cNvPr id="90" name="Rectangle 223"/>
          <p:cNvSpPr>
            <a:spLocks noChangeArrowheads="1"/>
          </p:cNvSpPr>
          <p:nvPr/>
        </p:nvSpPr>
        <p:spPr bwMode="auto">
          <a:xfrm rot="16200000">
            <a:off x="4745831" y="4903787"/>
            <a:ext cx="5095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$147m</a:t>
            </a:r>
          </a:p>
        </p:txBody>
      </p:sp>
      <p:sp>
        <p:nvSpPr>
          <p:cNvPr id="91" name="TextBox 226"/>
          <p:cNvSpPr txBox="1">
            <a:spLocks noChangeArrowheads="1"/>
          </p:cNvSpPr>
          <p:nvPr/>
        </p:nvSpPr>
        <p:spPr bwMode="auto">
          <a:xfrm>
            <a:off x="3944937" y="524430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$103m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992068" y="3961591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Business Serv</a:t>
            </a:r>
          </a:p>
        </p:txBody>
      </p:sp>
      <p:cxnSp>
        <p:nvCxnSpPr>
          <p:cNvPr id="93" name="Shape 94"/>
          <p:cNvCxnSpPr/>
          <p:nvPr/>
        </p:nvCxnSpPr>
        <p:spPr>
          <a:xfrm rot="5400000">
            <a:off x="3700463" y="4593431"/>
            <a:ext cx="2093912" cy="776287"/>
          </a:xfrm>
          <a:prstGeom prst="bentConnector2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232"/>
          <p:cNvSpPr txBox="1">
            <a:spLocks noChangeArrowheads="1"/>
          </p:cNvSpPr>
          <p:nvPr/>
        </p:nvSpPr>
        <p:spPr bwMode="auto">
          <a:xfrm>
            <a:off x="4564062" y="5893594"/>
            <a:ext cx="4508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$59m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656472" y="5793579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Print, pub &amp; rec media</a:t>
            </a:r>
          </a:p>
        </p:txBody>
      </p:sp>
      <p:sp>
        <p:nvSpPr>
          <p:cNvPr id="96" name="TextBox 233"/>
          <p:cNvSpPr txBox="1">
            <a:spLocks noChangeArrowheads="1"/>
          </p:cNvSpPr>
          <p:nvPr/>
        </p:nvSpPr>
        <p:spPr bwMode="auto">
          <a:xfrm>
            <a:off x="2235200" y="439340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$256m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277952" y="1961327"/>
            <a:ext cx="571504" cy="3571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</a:rPr>
              <a:t>Real Estate</a:t>
            </a:r>
          </a:p>
        </p:txBody>
      </p:sp>
      <p:cxnSp>
        <p:nvCxnSpPr>
          <p:cNvPr id="98" name="Curved Connector 5"/>
          <p:cNvCxnSpPr/>
          <p:nvPr/>
        </p:nvCxnSpPr>
        <p:spPr>
          <a:xfrm rot="16200000" flipH="1">
            <a:off x="3617912" y="1907381"/>
            <a:ext cx="177800" cy="285750"/>
          </a:xfrm>
          <a:prstGeom prst="curvedConnector4">
            <a:avLst>
              <a:gd name="adj1" fmla="val -98666"/>
              <a:gd name="adj2" fmla="val 139999"/>
            </a:avLst>
          </a:prstGeom>
          <a:ln w="6350" cap="rnd">
            <a:solidFill>
              <a:schemeClr val="tx1"/>
            </a:solidFill>
            <a:prstDash val="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236"/>
          <p:cNvSpPr txBox="1">
            <a:spLocks noChangeArrowheads="1"/>
          </p:cNvSpPr>
          <p:nvPr/>
        </p:nvSpPr>
        <p:spPr bwMode="auto">
          <a:xfrm>
            <a:off x="3563937" y="1791494"/>
            <a:ext cx="508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$281m</a:t>
            </a:r>
          </a:p>
        </p:txBody>
      </p:sp>
      <p:sp>
        <p:nvSpPr>
          <p:cNvPr id="100" name="Rectangle 243"/>
          <p:cNvSpPr>
            <a:spLocks noChangeArrowheads="1"/>
          </p:cNvSpPr>
          <p:nvPr/>
        </p:nvSpPr>
        <p:spPr bwMode="auto">
          <a:xfrm>
            <a:off x="2778125" y="200580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$147m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2681287" y="2150269"/>
            <a:ext cx="604838" cy="4762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 w="sm" len="med"/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254"/>
          <p:cNvSpPr txBox="1">
            <a:spLocks noChangeArrowheads="1"/>
          </p:cNvSpPr>
          <p:nvPr/>
        </p:nvSpPr>
        <p:spPr bwMode="auto">
          <a:xfrm rot="16200000">
            <a:off x="4146550" y="3852068"/>
            <a:ext cx="508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$219m</a:t>
            </a:r>
          </a:p>
        </p:txBody>
      </p:sp>
      <p:sp>
        <p:nvSpPr>
          <p:cNvPr id="103" name="TextBox 258"/>
          <p:cNvSpPr txBox="1">
            <a:spLocks noChangeArrowheads="1"/>
          </p:cNvSpPr>
          <p:nvPr/>
        </p:nvSpPr>
        <p:spPr bwMode="auto">
          <a:xfrm rot="16200000">
            <a:off x="3616325" y="4375943"/>
            <a:ext cx="508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$159m</a:t>
            </a:r>
          </a:p>
        </p:txBody>
      </p:sp>
      <p:sp>
        <p:nvSpPr>
          <p:cNvPr id="104" name="TextBox 259"/>
          <p:cNvSpPr txBox="1">
            <a:spLocks noChangeArrowheads="1"/>
          </p:cNvSpPr>
          <p:nvPr/>
        </p:nvSpPr>
        <p:spPr bwMode="auto">
          <a:xfrm>
            <a:off x="4378325" y="4679156"/>
            <a:ext cx="50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9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$173m</a:t>
            </a:r>
          </a:p>
        </p:txBody>
      </p:sp>
      <p:sp>
        <p:nvSpPr>
          <p:cNvPr id="105" name="TextBox 261"/>
          <p:cNvSpPr txBox="1">
            <a:spLocks noChangeArrowheads="1"/>
          </p:cNvSpPr>
          <p:nvPr/>
        </p:nvSpPr>
        <p:spPr bwMode="auto">
          <a:xfrm>
            <a:off x="7064375" y="1291431"/>
            <a:ext cx="2071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i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Industries driven by International &amp; other region demand</a:t>
            </a:r>
          </a:p>
        </p:txBody>
      </p:sp>
      <p:sp>
        <p:nvSpPr>
          <p:cNvPr id="106" name="TextBox 264"/>
          <p:cNvSpPr txBox="1">
            <a:spLocks noChangeArrowheads="1"/>
          </p:cNvSpPr>
          <p:nvPr/>
        </p:nvSpPr>
        <p:spPr bwMode="auto">
          <a:xfrm>
            <a:off x="4778375" y="1077119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i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Industries driven by local demand</a:t>
            </a:r>
          </a:p>
        </p:txBody>
      </p:sp>
      <p:sp>
        <p:nvSpPr>
          <p:cNvPr id="107" name="TextBox 265"/>
          <p:cNvSpPr txBox="1">
            <a:spLocks noChangeArrowheads="1"/>
          </p:cNvSpPr>
          <p:nvPr/>
        </p:nvSpPr>
        <p:spPr bwMode="auto">
          <a:xfrm>
            <a:off x="220662" y="1219994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400" b="1" i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Industries driven by intermediate demand</a:t>
            </a:r>
          </a:p>
        </p:txBody>
      </p:sp>
      <p:cxnSp>
        <p:nvCxnSpPr>
          <p:cNvPr id="108" name="Curved Connector 107"/>
          <p:cNvCxnSpPr>
            <a:stCxn id="107" idx="2"/>
          </p:cNvCxnSpPr>
          <p:nvPr/>
        </p:nvCxnSpPr>
        <p:spPr>
          <a:xfrm rot="16200000" flipH="1">
            <a:off x="1004093" y="1997076"/>
            <a:ext cx="904875" cy="39846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277"/>
          <p:cNvCxnSpPr/>
          <p:nvPr/>
        </p:nvCxnSpPr>
        <p:spPr>
          <a:xfrm rot="5400000">
            <a:off x="5418931" y="1584325"/>
            <a:ext cx="284163" cy="37782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>
            <a:off x="7388225" y="2196306"/>
            <a:ext cx="238125" cy="266700"/>
          </a:xfrm>
          <a:custGeom>
            <a:avLst/>
            <a:gdLst>
              <a:gd name="connsiteX0" fmla="*/ 238125 w 238125"/>
              <a:gd name="connsiteY0" fmla="*/ 0 h 266700"/>
              <a:gd name="connsiteX1" fmla="*/ 57150 w 238125"/>
              <a:gd name="connsiteY1" fmla="*/ 114300 h 266700"/>
              <a:gd name="connsiteX2" fmla="*/ 0 w 238125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" h="266700">
                <a:moveTo>
                  <a:pt x="238125" y="0"/>
                </a:moveTo>
                <a:cubicBezTo>
                  <a:pt x="167481" y="34925"/>
                  <a:pt x="96838" y="69850"/>
                  <a:pt x="57150" y="114300"/>
                </a:cubicBezTo>
                <a:cubicBezTo>
                  <a:pt x="17463" y="158750"/>
                  <a:pt x="8731" y="212725"/>
                  <a:pt x="0" y="26670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9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sp>
        <p:nvSpPr>
          <p:cNvPr id="33798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20188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Dynamic economic model</a:t>
            </a:r>
            <a:endParaRPr lang="en-NZ" dirty="0" smtClean="0">
              <a:solidFill>
                <a:schemeClr val="bg1"/>
              </a:solidFill>
            </a:endParaRPr>
          </a:p>
        </p:txBody>
      </p:sp>
      <p:pic>
        <p:nvPicPr>
          <p:cNvPr id="3379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324600"/>
            <a:ext cx="30321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41391"/>
            <a:ext cx="48291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" y="1724958"/>
            <a:ext cx="5495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55181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2481858"/>
            <a:ext cx="5762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2367" y="2489879"/>
            <a:ext cx="71104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6" y="2005012"/>
            <a:ext cx="63670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3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Eg1: Airport expansion scenario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8991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800" dirty="0" smtClean="0"/>
              <a:t>Expansion </a:t>
            </a:r>
            <a:r>
              <a:rPr lang="en-NZ" sz="2800" dirty="0"/>
              <a:t>of </a:t>
            </a:r>
            <a:r>
              <a:rPr lang="en-NZ" sz="2800" dirty="0" smtClean="0"/>
              <a:t>airport </a:t>
            </a:r>
            <a:r>
              <a:rPr lang="en-NZ" sz="2800" dirty="0"/>
              <a:t>to enable international </a:t>
            </a:r>
            <a:r>
              <a:rPr lang="en-NZ" sz="2800" dirty="0" smtClean="0"/>
              <a:t>flights</a:t>
            </a:r>
            <a:r>
              <a:rPr lang="en-NZ" sz="2800" dirty="0"/>
              <a:t> </a:t>
            </a:r>
            <a:r>
              <a:rPr lang="en-NZ" sz="2800" dirty="0" smtClean="0"/>
              <a:t>(Airbus 350, 787 Dreamliner)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NZ" sz="2800" dirty="0" smtClean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800" dirty="0" smtClean="0"/>
              <a:t>This </a:t>
            </a:r>
            <a:r>
              <a:rPr lang="en-NZ" sz="2800" dirty="0"/>
              <a:t>would enable people to fly directly into </a:t>
            </a:r>
            <a:r>
              <a:rPr lang="en-NZ" sz="2800" dirty="0" smtClean="0"/>
              <a:t>Hamilton </a:t>
            </a:r>
            <a:r>
              <a:rPr lang="en-NZ" sz="2800" dirty="0"/>
              <a:t>via several international destinations throughout the Asia Pacific </a:t>
            </a:r>
            <a:r>
              <a:rPr lang="en-NZ" sz="2800" dirty="0" smtClean="0"/>
              <a:t>region</a:t>
            </a:r>
          </a:p>
          <a:p>
            <a:pPr>
              <a:buClr>
                <a:srgbClr val="899638"/>
              </a:buClr>
              <a:buSzPct val="113000"/>
            </a:pPr>
            <a:endParaRPr lang="en-NZ" sz="2800" dirty="0" smtClean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800" dirty="0" smtClean="0"/>
              <a:t>Initially </a:t>
            </a:r>
            <a:r>
              <a:rPr lang="en-NZ" sz="2800" dirty="0"/>
              <a:t>4 to 5 flights per week </a:t>
            </a:r>
            <a:r>
              <a:rPr lang="en-NZ" sz="2800" dirty="0" smtClean="0"/>
              <a:t>(9,500 NZR departures </a:t>
            </a:r>
            <a:r>
              <a:rPr lang="en-NZ" sz="2800" dirty="0"/>
              <a:t>and </a:t>
            </a:r>
            <a:r>
              <a:rPr lang="en-NZ" sz="2800" dirty="0" smtClean="0"/>
              <a:t>14,000 </a:t>
            </a:r>
            <a:r>
              <a:rPr lang="en-NZ" sz="2800" dirty="0"/>
              <a:t>overseas visitor </a:t>
            </a:r>
            <a:r>
              <a:rPr lang="en-NZ" sz="2800" dirty="0" smtClean="0"/>
              <a:t>arrivals), within 3 years 14,500 NZR departures and 19,000 overseas visitor arrivals)</a:t>
            </a:r>
            <a:endParaRPr lang="en-NZ" sz="28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NZ" sz="2400" dirty="0" smtClean="0"/>
          </a:p>
          <a:p>
            <a:pPr>
              <a:buClr>
                <a:srgbClr val="899638"/>
              </a:buClr>
              <a:buSzPct val="113000"/>
            </a:pPr>
            <a:endParaRPr lang="en-NZ" sz="2400" dirty="0"/>
          </a:p>
          <a:p>
            <a:pPr>
              <a:buClr>
                <a:srgbClr val="899638"/>
              </a:buClr>
              <a:buSzPct val="113000"/>
            </a:pPr>
            <a:endParaRPr lang="en-NZ" sz="2400" dirty="0" smtClean="0"/>
          </a:p>
          <a:p>
            <a:pPr>
              <a:buClr>
                <a:srgbClr val="899638"/>
              </a:buClr>
              <a:buSzPct val="113000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3483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067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Main impacts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Overseas visitors</a:t>
            </a:r>
            <a:r>
              <a:rPr lang="en-US" sz="2800" dirty="0" smtClean="0">
                <a:solidFill>
                  <a:srgbClr val="FF0000"/>
                </a:solidFill>
              </a:rPr>
              <a:t> increase by 19,000 with total direct value added estimated at $12.3m per year, comprised of $2.6m hospitality, $3.9m wholesale and retail, $1.5m culture and recreational srvcs, $3.0m air transport &amp; $1.3m road transport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b="1" dirty="0" smtClean="0"/>
              <a:t>International students</a:t>
            </a:r>
            <a:r>
              <a:rPr lang="en-US" sz="2800" dirty="0" smtClean="0"/>
              <a:t> increase from 2,000 to 4,000 then additional $14m per year</a:t>
            </a:r>
            <a:endParaRPr lang="en-US" sz="2800" dirty="0" smtClean="0">
              <a:sym typeface="Wingdings" pitchFamily="2" charset="2"/>
            </a:endParaRP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800" dirty="0">
              <a:sym typeface="Wingdings" pitchFamily="2" charset="2"/>
            </a:endParaRP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800" b="1" dirty="0"/>
              <a:t>Total cost</a:t>
            </a:r>
            <a:r>
              <a:rPr lang="en-NZ" sz="2800" dirty="0"/>
              <a:t> $300m, direct $80-100m investment coupled with LG/CG investment of $</a:t>
            </a:r>
            <a:r>
              <a:rPr lang="en-NZ" sz="2800" dirty="0" smtClean="0"/>
              <a:t>200m</a:t>
            </a:r>
            <a:endParaRPr lang="en-US" sz="28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15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" y="228991"/>
            <a:ext cx="9153427" cy="6629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" y="3565587"/>
            <a:ext cx="9143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>
                <a:solidFill>
                  <a:schemeClr val="bg1"/>
                </a:solidFill>
              </a:rPr>
              <a:t>Waikato Integrated Scenarios Explorer ‘WISE’ - Economic Development Scenarios</a:t>
            </a:r>
          </a:p>
        </p:txBody>
      </p:sp>
    </p:spTree>
    <p:extLst>
      <p:ext uri="{BB962C8B-B14F-4D97-AF65-F5344CB8AC3E}">
        <p14:creationId xmlns:p14="http://schemas.microsoft.com/office/powerpoint/2010/main" val="1245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Economic Impacts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899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r>
              <a:rPr lang="en-US" sz="2800" dirty="0" smtClean="0"/>
              <a:t>A value added impact of between $</a:t>
            </a:r>
            <a:r>
              <a:rPr lang="en-US" sz="2800" baseline="-25000" dirty="0" smtClean="0"/>
              <a:t>2006</a:t>
            </a:r>
            <a:r>
              <a:rPr lang="en-US" sz="2800" dirty="0" smtClean="0"/>
              <a:t>16m and $</a:t>
            </a:r>
            <a:r>
              <a:rPr lang="en-US" sz="2800" baseline="-25000" dirty="0" smtClean="0"/>
              <a:t>2006</a:t>
            </a:r>
            <a:r>
              <a:rPr lang="en-US" sz="2800" dirty="0" smtClean="0"/>
              <a:t>18</a:t>
            </a:r>
            <a:r>
              <a:rPr lang="en-US" sz="2800" dirty="0" smtClean="0"/>
              <a:t>m per annum from 2016 through 2031. Or, put alternatively, 0.14% of total Waikato value added.</a:t>
            </a:r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r>
              <a:rPr lang="en-US" sz="2800" dirty="0" smtClean="0"/>
              <a:t>An average increase in direct and indirect employment of 393 jobs per year (MECs), or 7,290 job years for the period 2016 to 2031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0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Land use change BS vs </a:t>
            </a:r>
            <a:r>
              <a:rPr lang="en-US" dirty="0" smtClean="0">
                <a:solidFill>
                  <a:schemeClr val="bg1"/>
                </a:solidFill>
              </a:rPr>
              <a:t>AE, 2031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66497"/>
            <a:ext cx="733265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1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Eg2. Airport &amp; Convention Centre Scenario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dirty="0" smtClean="0"/>
              <a:t>Proposed convention centre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dirty="0" smtClean="0"/>
              <a:t>Build cost of $120m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dirty="0" smtClean="0"/>
              <a:t>Operational cost of $40m per year</a:t>
            </a:r>
            <a:endParaRPr lang="en-US" sz="28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800" dirty="0" smtClean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dirty="0" smtClean="0"/>
              <a:t>Assumptions 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dirty="0" smtClean="0"/>
              <a:t>Build is funded through FDI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dirty="0" smtClean="0"/>
              <a:t>All operational costs are net additional i.e. no displacement or transfer effects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dirty="0" smtClean="0"/>
              <a:t>Overseas tourists expenditure increases by 30% above airport expansion scenario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7828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Economic Impacts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899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r>
              <a:rPr lang="en-US" sz="2800" dirty="0" smtClean="0"/>
              <a:t>Direct and indirect </a:t>
            </a:r>
            <a:r>
              <a:rPr lang="en-US" sz="2800" dirty="0" smtClean="0"/>
              <a:t>value added </a:t>
            </a:r>
            <a:r>
              <a:rPr lang="en-US" sz="2800" dirty="0" smtClean="0"/>
              <a:t>contribution of </a:t>
            </a:r>
            <a:r>
              <a:rPr lang="en-US" sz="2800" dirty="0" smtClean="0"/>
              <a:t>$</a:t>
            </a:r>
            <a:r>
              <a:rPr lang="en-US" sz="2800" baseline="-25000" dirty="0" smtClean="0"/>
              <a:t>2006</a:t>
            </a:r>
            <a:r>
              <a:rPr lang="en-US" sz="2800" dirty="0" smtClean="0"/>
              <a:t>64</a:t>
            </a:r>
            <a:r>
              <a:rPr lang="en-US" sz="2800" dirty="0" smtClean="0"/>
              <a:t>m </a:t>
            </a:r>
            <a:r>
              <a:rPr lang="en-US" sz="2800" dirty="0" smtClean="0"/>
              <a:t>based $</a:t>
            </a:r>
            <a:r>
              <a:rPr lang="en-US" sz="2800" baseline="-25000" dirty="0" smtClean="0"/>
              <a:t>2007</a:t>
            </a:r>
            <a:r>
              <a:rPr lang="en-US" sz="2800" dirty="0"/>
              <a:t>4</a:t>
            </a:r>
            <a:r>
              <a:rPr lang="en-US" sz="2800" dirty="0" smtClean="0"/>
              <a:t>0m </a:t>
            </a:r>
            <a:r>
              <a:rPr lang="en-US" sz="2800" dirty="0" smtClean="0"/>
              <a:t>+ CAGR 0.5% pa ongoing operational </a:t>
            </a:r>
            <a:r>
              <a:rPr lang="en-US" sz="2800" dirty="0" smtClean="0"/>
              <a:t>expenditure</a:t>
            </a:r>
            <a:endParaRPr lang="en-US" sz="2800" dirty="0"/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r>
              <a:rPr lang="en-US" sz="2800" dirty="0" smtClean="0"/>
              <a:t>Direct and indirect value added contribution of $</a:t>
            </a:r>
            <a:r>
              <a:rPr lang="en-US" sz="2800" baseline="-25000" dirty="0" smtClean="0"/>
              <a:t>2006</a:t>
            </a:r>
            <a:r>
              <a:rPr lang="en-US" sz="2800" dirty="0" smtClean="0"/>
              <a:t>100m associated with the $</a:t>
            </a:r>
            <a:r>
              <a:rPr lang="en-US" sz="2800" baseline="-25000" dirty="0" smtClean="0"/>
              <a:t>2006</a:t>
            </a:r>
            <a:r>
              <a:rPr lang="en-US" sz="2800" dirty="0" smtClean="0"/>
              <a:t>120m construction build</a:t>
            </a:r>
            <a:endParaRPr lang="en-US" sz="2800" dirty="0" smtClean="0"/>
          </a:p>
          <a:p>
            <a:pPr>
              <a:buClr>
                <a:srgbClr val="899638"/>
              </a:buClr>
              <a:buSzPct val="113000"/>
            </a:pPr>
            <a:endParaRPr lang="en-US" sz="2800" dirty="0"/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r>
              <a:rPr lang="en-US" sz="2800" dirty="0" smtClean="0"/>
              <a:t>Approximately </a:t>
            </a:r>
            <a:r>
              <a:rPr lang="en-US" sz="2800" dirty="0" smtClean="0"/>
              <a:t>1850 </a:t>
            </a:r>
            <a:r>
              <a:rPr lang="en-US" sz="2800" dirty="0" smtClean="0"/>
              <a:t>jobs </a:t>
            </a:r>
            <a:r>
              <a:rPr lang="en-US" sz="2800" dirty="0" smtClean="0"/>
              <a:t>p.a. created. Or, put alternatively, 0.7% of employment in 2025.</a:t>
            </a:r>
            <a:endParaRPr lang="en-US" sz="2800" dirty="0" smtClean="0"/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7494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Land use change BS vs AE &amp; </a:t>
            </a:r>
            <a:r>
              <a:rPr lang="en-US" dirty="0" smtClean="0">
                <a:solidFill>
                  <a:schemeClr val="bg1"/>
                </a:solidFill>
              </a:rPr>
              <a:t>CC, 2031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88" y="1219200"/>
            <a:ext cx="733265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Modelling Economic Development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r>
              <a:rPr lang="en-US" sz="2800" b="1" dirty="0" smtClean="0"/>
              <a:t>Integrated scenarios are complex to setup</a:t>
            </a:r>
            <a:r>
              <a:rPr lang="en-US" sz="2800" dirty="0" smtClean="0"/>
              <a:t>, requiring knowledge of all ISE modules</a:t>
            </a:r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r>
              <a:rPr lang="en-US" sz="2800" dirty="0" smtClean="0"/>
              <a:t>Economic impact </a:t>
            </a:r>
            <a:r>
              <a:rPr lang="en-US" sz="2800" dirty="0"/>
              <a:t>should be </a:t>
            </a:r>
            <a:r>
              <a:rPr lang="en-US" sz="2800" b="1" dirty="0"/>
              <a:t>net of the next best alternative</a:t>
            </a:r>
            <a:r>
              <a:rPr lang="en-US" sz="2800" dirty="0"/>
              <a:t>, not net of the baseline – as there may be opportunity costs</a:t>
            </a:r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endParaRPr lang="en-US" sz="2800" b="1" dirty="0" smtClean="0"/>
          </a:p>
          <a:p>
            <a:pPr marL="342900" indent="-342900">
              <a:buClr>
                <a:srgbClr val="899638"/>
              </a:buClr>
              <a:buSzPct val="113000"/>
              <a:buFont typeface="Arial" pitchFamily="34" charset="0"/>
              <a:buChar char="•"/>
            </a:pPr>
            <a:r>
              <a:rPr lang="en-US" sz="2800" b="1" dirty="0" smtClean="0"/>
              <a:t>Both costs and benefits must be modelled</a:t>
            </a:r>
            <a:r>
              <a:rPr lang="en-US" sz="2800" dirty="0"/>
              <a:t>;</a:t>
            </a:r>
            <a:r>
              <a:rPr lang="en-US" sz="2800" dirty="0" smtClean="0"/>
              <a:t> many EIAs only model capital and operational expenditures – but, there are costs associated with funding, displacements, transfers</a:t>
            </a:r>
          </a:p>
        </p:txBody>
      </p:sp>
    </p:spTree>
    <p:extLst>
      <p:ext uri="{BB962C8B-B14F-4D97-AF65-F5344CB8AC3E}">
        <p14:creationId xmlns:p14="http://schemas.microsoft.com/office/powerpoint/2010/main" val="21167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Waikato EDS </a:t>
            </a:r>
            <a:r>
              <a:rPr lang="en-US" dirty="0" smtClean="0">
                <a:solidFill>
                  <a:schemeClr val="bg1"/>
                </a:solidFill>
              </a:rPr>
              <a:t>and ISE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219200"/>
            <a:ext cx="883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dirty="0" smtClean="0"/>
              <a:t>Socio-economic and environmental implications of proposed growth </a:t>
            </a:r>
            <a:r>
              <a:rPr lang="en-US" sz="2800" dirty="0" smtClean="0"/>
              <a:t>strategies</a:t>
            </a:r>
            <a:endParaRPr lang="en-US" sz="2800" dirty="0" smtClean="0"/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b="1" i="1" dirty="0" smtClean="0"/>
              <a:t>Definition</a:t>
            </a:r>
            <a:r>
              <a:rPr lang="en-US" sz="2800" dirty="0" smtClean="0"/>
              <a:t> of key sectors driving the economic development</a:t>
            </a:r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b="1" i="1" dirty="0" smtClean="0"/>
              <a:t>Interpretation</a:t>
            </a:r>
            <a:r>
              <a:rPr lang="en-US" sz="2800" dirty="0" smtClean="0"/>
              <a:t> of what economic growth is required to meet EDS goals or targets under different scenarios</a:t>
            </a:r>
            <a:endParaRPr lang="en-US" sz="2800" dirty="0"/>
          </a:p>
          <a:p>
            <a:pPr marL="742950" lvl="1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b="1" i="1" dirty="0" smtClean="0"/>
              <a:t>Analysis of growth scenarios</a:t>
            </a:r>
            <a:r>
              <a:rPr lang="en-US" sz="2800" dirty="0" smtClean="0"/>
              <a:t> using ISE over the next 20-30 </a:t>
            </a:r>
            <a:r>
              <a:rPr lang="en-US" sz="2800" dirty="0" smtClean="0"/>
              <a:t>years</a:t>
            </a:r>
            <a:endParaRPr lang="en-US" sz="28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800" dirty="0" smtClean="0"/>
              <a:t>ISE allows us to consider, in an integrated way, the economic, social (employment, skills) and environmental (land use, water, energy, emissions) tradeoffs of the EDS</a:t>
            </a:r>
          </a:p>
        </p:txBody>
      </p:sp>
    </p:spTree>
    <p:extLst>
      <p:ext uri="{BB962C8B-B14F-4D97-AF65-F5344CB8AC3E}">
        <p14:creationId xmlns:p14="http://schemas.microsoft.com/office/powerpoint/2010/main" val="37564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EDS Analytical Process </a:t>
            </a:r>
            <a:endParaRPr lang="en-NZ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2216" y="1169131"/>
            <a:ext cx="7779568" cy="5629675"/>
            <a:chOff x="-500098" y="142852"/>
            <a:chExt cx="10287072" cy="6415103"/>
          </a:xfrm>
        </p:grpSpPr>
        <p:sp>
          <p:nvSpPr>
            <p:cNvPr id="15" name="Down Arrow 14"/>
            <p:cNvSpPr/>
            <p:nvPr/>
          </p:nvSpPr>
          <p:spPr>
            <a:xfrm>
              <a:off x="2426702" y="5041276"/>
              <a:ext cx="928694" cy="602302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3020036366"/>
                </p:ext>
              </p:extLst>
            </p:nvPr>
          </p:nvGraphicFramePr>
          <p:xfrm>
            <a:off x="3357554" y="1357298"/>
            <a:ext cx="6357982" cy="5000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96058" y="142852"/>
              <a:ext cx="5953291" cy="48515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  <a:defRPr/>
              </a:pPr>
              <a:r>
                <a:rPr lang="en-NZ" sz="1400" b="1" dirty="0">
                  <a:solidFill>
                    <a:schemeClr val="dk1"/>
                  </a:solidFill>
                  <a:cs typeface="Arial" charset="0"/>
                </a:rPr>
                <a:t>Stage 1: </a:t>
              </a:r>
              <a:r>
                <a:rPr lang="en-NZ" sz="1400" b="1" dirty="0" smtClean="0">
                  <a:solidFill>
                    <a:schemeClr val="dk1"/>
                  </a:solidFill>
                  <a:cs typeface="Arial" charset="0"/>
                </a:rPr>
                <a:t>Establish baseline</a:t>
              </a:r>
              <a:endParaRPr lang="en-NZ" sz="1400" b="1" dirty="0">
                <a:solidFill>
                  <a:schemeClr val="dk1"/>
                </a:solidFill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0004" y="3714400"/>
              <a:ext cx="5929345" cy="132687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400" b="1" dirty="0">
                  <a:cs typeface="Arial" charset="0"/>
                </a:rPr>
                <a:t>Stage 2:	 Scenario development &amp; </a:t>
              </a:r>
              <a:r>
                <a:rPr lang="en-NZ" sz="1400" b="1" dirty="0" smtClean="0">
                  <a:cs typeface="Arial" charset="0"/>
                </a:rPr>
                <a:t>refinement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200" dirty="0" smtClean="0">
                  <a:cs typeface="Arial" pitchFamily="34" charset="0"/>
                </a:rPr>
                <a:t>Develop scenarios (Client driven)</a:t>
              </a:r>
              <a:endParaRPr lang="en-NZ" sz="1200" dirty="0"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200" dirty="0">
                  <a:cs typeface="Arial" pitchFamily="34" charset="0"/>
                </a:rPr>
                <a:t>Interviews (Captains of Industry)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200" dirty="0">
                  <a:cs typeface="Arial" pitchFamily="34" charset="0"/>
                </a:rPr>
                <a:t>Capture industry </a:t>
              </a:r>
              <a:r>
                <a:rPr lang="en-NZ" sz="1200" dirty="0" smtClean="0">
                  <a:cs typeface="Arial" pitchFamily="34" charset="0"/>
                </a:rPr>
                <a:t>growth perceptions</a:t>
              </a:r>
              <a:endParaRPr lang="en-NZ" sz="1200" dirty="0">
                <a:cs typeface="Arial" pitchFamily="34" charset="0"/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en-NZ" sz="1200" dirty="0" smtClean="0">
                  <a:cs typeface="Arial" pitchFamily="34" charset="0"/>
                </a:rPr>
                <a:t>Additional model runs and scenario analysis</a:t>
              </a:r>
              <a:endParaRPr lang="en-NZ" sz="1200" b="1" dirty="0"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006" y="5651939"/>
              <a:ext cx="5929343" cy="906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  <a:defRPr/>
              </a:pPr>
              <a:r>
                <a:rPr lang="en-NZ" sz="1400" b="1" dirty="0">
                  <a:cs typeface="Arial" charset="0"/>
                </a:rPr>
                <a:t>Stage 3:	</a:t>
              </a:r>
              <a:r>
                <a:rPr lang="en-NZ" sz="1400" b="1" dirty="0" smtClean="0">
                  <a:cs typeface="Arial" charset="0"/>
                </a:rPr>
                <a:t>Scenario modelling &amp; results</a:t>
              </a:r>
              <a:endParaRPr lang="en-NZ" sz="1400" b="1" dirty="0">
                <a:cs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200" dirty="0" smtClean="0">
                  <a:cs typeface="Arial" pitchFamily="34" charset="0"/>
                </a:rPr>
                <a:t>Implications </a:t>
              </a:r>
              <a:r>
                <a:rPr lang="en-NZ" sz="1200" dirty="0">
                  <a:cs typeface="Arial" pitchFamily="34" charset="0"/>
                </a:rPr>
                <a:t>of alternative scenarios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200" dirty="0" smtClean="0">
                  <a:cs typeface="Arial" pitchFamily="34" charset="0"/>
                </a:rPr>
                <a:t>Implications and impacts</a:t>
              </a:r>
              <a:endParaRPr lang="en-NZ" sz="1200" dirty="0">
                <a:cs typeface="Arial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426702" y="650856"/>
              <a:ext cx="928694" cy="2992458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>
                <a:lnSpc>
                  <a:spcPts val="2600"/>
                </a:lnSpc>
                <a:defRPr/>
              </a:pPr>
              <a:endParaRPr lang="en-NZ" sz="1400" b="1" dirty="0">
                <a:solidFill>
                  <a:schemeClr val="dk1"/>
                </a:solidFill>
                <a:cs typeface="Arial" charset="0"/>
              </a:endParaRPr>
            </a:p>
          </p:txBody>
        </p:sp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1776183726"/>
                </p:ext>
              </p:extLst>
            </p:nvPr>
          </p:nvGraphicFramePr>
          <p:xfrm>
            <a:off x="3933374" y="800345"/>
            <a:ext cx="5048272" cy="29289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 flipV="1">
              <a:off x="-500098" y="3643314"/>
              <a:ext cx="10287072" cy="1746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Left Arrow 18"/>
            <p:cNvSpPr/>
            <p:nvPr/>
          </p:nvSpPr>
          <p:spPr>
            <a:xfrm>
              <a:off x="6250870" y="4508287"/>
              <a:ext cx="1657323" cy="1484764"/>
            </a:xfrm>
            <a:prstGeom prst="lef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/>
                <a:t>Setup ISE alternatives</a:t>
              </a:r>
              <a:endParaRPr lang="en-NZ" sz="1200" dirty="0"/>
            </a:p>
          </p:txBody>
        </p:sp>
        <p:sp>
          <p:nvSpPr>
            <p:cNvPr id="20" name="Left Arrow 19"/>
            <p:cNvSpPr/>
            <p:nvPr/>
          </p:nvSpPr>
          <p:spPr>
            <a:xfrm flipH="1">
              <a:off x="120006" y="980728"/>
              <a:ext cx="1643074" cy="1484764"/>
            </a:xfrm>
            <a:prstGeom prst="lef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/>
                <a:t>Setup ISE baseline</a:t>
              </a:r>
              <a:endParaRPr lang="en-N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57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Growth Goals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40180"/>
              </p:ext>
            </p:extLst>
          </p:nvPr>
        </p:nvGraphicFramePr>
        <p:xfrm>
          <a:off x="-1" y="1079938"/>
          <a:ext cx="9067484" cy="509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46"/>
                <a:gridCol w="2305776"/>
                <a:gridCol w="6404362"/>
              </a:tblGrid>
              <a:tr h="462933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Goal Name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Description</a:t>
                      </a:r>
                      <a:endParaRPr lang="en-NZ" dirty="0"/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a)</a:t>
                      </a: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1" dirty="0" smtClean="0">
                          <a:solidFill>
                            <a:schemeClr val="tx1"/>
                          </a:solidFill>
                        </a:rPr>
                        <a:t>20 in 20 (OECD)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tx1"/>
                          </a:solidFill>
                        </a:rPr>
                        <a:t>Gain 20 places in the OECD rankings in 20 years (by 2031).</a:t>
                      </a:r>
                      <a:endParaRPr lang="en-NZ" sz="1600" dirty="0"/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r>
                        <a:rPr lang="en-NZ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b)</a:t>
                      </a:r>
                      <a:endParaRPr lang="en-NZ" sz="12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Top 10 in the South</a:t>
                      </a:r>
                      <a:endParaRPr lang="en-NZ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Auckland to be in the top 10 cities in the southern hemisphere by 2031.</a:t>
                      </a:r>
                      <a:endParaRPr lang="en-NZ" sz="16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c)</a:t>
                      </a: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1" dirty="0" smtClean="0">
                          <a:solidFill>
                            <a:schemeClr val="tx1"/>
                          </a:solidFill>
                        </a:rPr>
                        <a:t>Third in Australasia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tx1"/>
                          </a:solidFill>
                        </a:rPr>
                        <a:t>Auckland to be in the top 3 cities in the Australasia by 2031.</a:t>
                      </a:r>
                      <a:endParaRPr lang="en-NZ" sz="1600" dirty="0"/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2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d)</a:t>
                      </a:r>
                      <a:endParaRPr lang="en-NZ" sz="12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Top 10 in the ASEAN</a:t>
                      </a:r>
                      <a:endParaRPr lang="en-NZ" sz="1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Auckland to be in the top 10 cities in the ASEAN cities by 2031.</a:t>
                      </a:r>
                      <a:endParaRPr lang="en-NZ" sz="1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2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e)</a:t>
                      </a:r>
                      <a:endParaRPr lang="en-NZ" sz="12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2025 Task Force</a:t>
                      </a:r>
                      <a:endParaRPr lang="en-NZ" sz="1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NZ to have living standards that is comparable to Australia by 2025.</a:t>
                      </a:r>
                      <a:endParaRPr lang="en-NZ" sz="1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2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f)</a:t>
                      </a:r>
                      <a:endParaRPr lang="en-NZ" sz="12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Top half of OECD</a:t>
                      </a:r>
                      <a:endParaRPr lang="en-NZ" sz="1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NZ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New Zealand to be in the top half of the OECD by 2031. </a:t>
                      </a:r>
                      <a:endParaRPr lang="en-NZ" sz="16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g)</a:t>
                      </a: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1" dirty="0" smtClean="0">
                          <a:solidFill>
                            <a:schemeClr val="tx1"/>
                          </a:solidFill>
                        </a:rPr>
                        <a:t>20% better than Historic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tx1"/>
                          </a:solidFill>
                        </a:rPr>
                        <a:t>Auckland grows 20% faster</a:t>
                      </a:r>
                      <a:r>
                        <a:rPr lang="en-NZ" sz="1600" baseline="0" dirty="0" smtClean="0">
                          <a:solidFill>
                            <a:schemeClr val="tx1"/>
                          </a:solidFill>
                        </a:rPr>
                        <a:t> than in the</a:t>
                      </a:r>
                      <a:r>
                        <a:rPr lang="en-NZ" sz="1600" dirty="0" smtClean="0">
                          <a:solidFill>
                            <a:schemeClr val="tx1"/>
                          </a:solidFill>
                        </a:rPr>
                        <a:t> past. </a:t>
                      </a:r>
                      <a:endParaRPr lang="en-NZ" sz="1600" dirty="0"/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r>
                        <a:rPr lang="en-NZ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h)</a:t>
                      </a:r>
                      <a:endParaRPr lang="en-NZ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Top 10 in 20</a:t>
                      </a:r>
                      <a:endParaRPr lang="en-NZ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Auckland to be placed in the top 10 OECD rankings in 20 years (by 2031).</a:t>
                      </a:r>
                      <a:endParaRPr lang="en-NZ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r>
                        <a:rPr lang="en-NZ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i)</a:t>
                      </a:r>
                      <a:endParaRPr lang="en-NZ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Top in the South</a:t>
                      </a:r>
                      <a:endParaRPr lang="en-NZ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Auckland to be the top city in the southern hemisphere by 2031.</a:t>
                      </a:r>
                      <a:endParaRPr lang="en-NZ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r>
                        <a:rPr lang="en-NZ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j)</a:t>
                      </a:r>
                      <a:endParaRPr lang="en-NZ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in 20 (Demograhia)</a:t>
                      </a:r>
                      <a:endParaRPr lang="en-NZ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Gain 20 places in the Demographia rankings in 20 years (by 2031).</a:t>
                      </a:r>
                      <a:endParaRPr lang="en-NZ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5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EDS Growth Goals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303934"/>
            <a:ext cx="8385810" cy="502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0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607050" y="3390900"/>
            <a:ext cx="2805113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NZ" sz="1600" i="1" dirty="0">
                <a:latin typeface="Arial" charset="0"/>
              </a:rPr>
              <a:t>Dr Daniel Rutledge</a:t>
            </a:r>
          </a:p>
          <a:p>
            <a:pPr eaLnBrk="1" hangingPunct="1"/>
            <a:r>
              <a:rPr lang="en-NZ" sz="1800" dirty="0">
                <a:latin typeface="Arial" charset="0"/>
              </a:rPr>
              <a:t>OBJECTIVE 2:</a:t>
            </a:r>
          </a:p>
          <a:p>
            <a:pPr eaLnBrk="1" hangingPunct="1"/>
            <a:r>
              <a:rPr lang="en-NZ" sz="1800" dirty="0">
                <a:latin typeface="Arial" charset="0"/>
              </a:rPr>
              <a:t>Spatial decision support system development</a:t>
            </a:r>
          </a:p>
          <a:p>
            <a:pPr algn="l" eaLnBrk="1" hangingPunct="1"/>
            <a:endParaRPr lang="en-NZ" sz="1800" dirty="0">
              <a:latin typeface="Arial" charset="0"/>
            </a:endParaRPr>
          </a:p>
          <a:p>
            <a:pPr algn="l" eaLnBrk="1" hangingPunct="1"/>
            <a:endParaRPr lang="en-NZ" sz="1800" dirty="0">
              <a:latin typeface="Arial" charset="0"/>
            </a:endParaRPr>
          </a:p>
          <a:p>
            <a:pPr algn="l" eaLnBrk="1" hangingPunct="1"/>
            <a:endParaRPr lang="en-NZ" sz="1800" dirty="0">
              <a:latin typeface="Arial" charset="0"/>
            </a:endParaRPr>
          </a:p>
          <a:p>
            <a:pPr algn="l" eaLnBrk="1" hangingPunct="1"/>
            <a:endParaRPr lang="en-NZ" sz="1800" dirty="0">
              <a:latin typeface="Arial" charset="0"/>
            </a:endParaRPr>
          </a:p>
          <a:p>
            <a:pPr algn="l" eaLnBrk="1" hangingPunct="1"/>
            <a:endParaRPr lang="en-NZ" sz="1800" dirty="0">
              <a:latin typeface="Arial" charset="0"/>
            </a:endParaRPr>
          </a:p>
          <a:p>
            <a:pPr algn="l" eaLnBrk="1" hangingPunct="1"/>
            <a:endParaRPr lang="en-NZ" sz="1800" dirty="0">
              <a:latin typeface="Arial" charset="0"/>
            </a:endParaRPr>
          </a:p>
          <a:p>
            <a:pPr algn="l" eaLnBrk="1" hangingPunct="1"/>
            <a:endParaRPr lang="en-NZ" sz="1800" dirty="0">
              <a:latin typeface="Arial" charset="0"/>
            </a:endParaRPr>
          </a:p>
          <a:p>
            <a:pPr algn="l"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Creating Futures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" y="0"/>
            <a:ext cx="9146931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npo00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089525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po0000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6059488"/>
            <a:ext cx="1071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npo000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781675"/>
            <a:ext cx="342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npo000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649561"/>
            <a:ext cx="23304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npo0000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5324928"/>
            <a:ext cx="914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npo000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77" y="5405663"/>
            <a:ext cx="15414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npo00000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77" y="6024337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npo000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7" y="5820569"/>
            <a:ext cx="7175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0075" y="3398838"/>
            <a:ext cx="2805113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NZ" sz="1600" i="1" dirty="0">
                <a:latin typeface="Arial" charset="0"/>
              </a:rPr>
              <a:t>Dr Liz Wedderburn</a:t>
            </a:r>
          </a:p>
          <a:p>
            <a:pPr eaLnBrk="1" hangingPunct="1"/>
            <a:r>
              <a:rPr lang="en-NZ" sz="1800" dirty="0">
                <a:latin typeface="Arial" charset="0"/>
              </a:rPr>
              <a:t>OBJECTIVE 1:</a:t>
            </a:r>
          </a:p>
          <a:p>
            <a:pPr eaLnBrk="1" hangingPunct="1"/>
            <a:r>
              <a:rPr lang="en-NZ" sz="1800" dirty="0">
                <a:latin typeface="Arial" charset="0"/>
              </a:rPr>
              <a:t>Improved communication &amp; deliberation tools,</a:t>
            </a:r>
          </a:p>
          <a:p>
            <a:pPr eaLnBrk="1" hangingPunct="1"/>
            <a:endParaRPr lang="en-NZ" sz="1800" dirty="0">
              <a:latin typeface="Arial" charset="0"/>
            </a:endParaRPr>
          </a:p>
          <a:p>
            <a:pPr eaLnBrk="1" hangingPunct="1"/>
            <a:endParaRPr lang="en-NZ" sz="1800" dirty="0">
              <a:latin typeface="Arial" charset="0"/>
            </a:endParaRPr>
          </a:p>
          <a:p>
            <a:pPr eaLnBrk="1" hangingPunct="1"/>
            <a:endParaRPr lang="en-NZ" sz="1800" dirty="0">
              <a:latin typeface="Arial" charset="0"/>
            </a:endParaRPr>
          </a:p>
          <a:p>
            <a:pPr eaLnBrk="1" hangingPunct="1"/>
            <a:endParaRPr lang="en-NZ" sz="1800" dirty="0">
              <a:latin typeface="Arial" charset="0"/>
            </a:endParaRPr>
          </a:p>
          <a:p>
            <a:pPr eaLnBrk="1" hangingPunct="1"/>
            <a:endParaRPr lang="en-NZ" sz="1800" dirty="0">
              <a:latin typeface="Arial" charset="0"/>
            </a:endParaRPr>
          </a:p>
          <a:p>
            <a:pPr eaLnBrk="1" hangingPunct="1"/>
            <a:endParaRPr lang="en-NZ" sz="1800" dirty="0">
              <a:latin typeface="Arial" charset="0"/>
            </a:endParaRPr>
          </a:p>
          <a:p>
            <a:pPr eaLnBrk="1" hangingPunct="1"/>
            <a:endParaRPr lang="en-NZ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397250" y="4670425"/>
            <a:ext cx="21844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 descr="npo0000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695450"/>
            <a:ext cx="10810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82650" y="912813"/>
            <a:ext cx="7250113" cy="2417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2235200" y="2938463"/>
            <a:ext cx="4392613" cy="366712"/>
            <a:chOff x="1408" y="1851"/>
            <a:chExt cx="2767" cy="231"/>
          </a:xfrm>
        </p:grpSpPr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408" y="1851"/>
              <a:ext cx="1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NZ" sz="1800" i="1" dirty="0">
                  <a:latin typeface="Arial" charset="0"/>
                </a:rPr>
                <a:t>Science Leader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843" y="1851"/>
              <a:ext cx="1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NZ" sz="1800" i="1" dirty="0">
                  <a:latin typeface="Arial" charset="0"/>
                </a:rPr>
                <a:t>Dr Daniel Rutledge</a:t>
              </a: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133475" y="1503363"/>
            <a:ext cx="4425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NZ" dirty="0">
                <a:latin typeface="Arial" charset="0"/>
              </a:rPr>
              <a:t>Developing and applying</a:t>
            </a:r>
            <a:br>
              <a:rPr lang="en-NZ" dirty="0">
                <a:latin typeface="Arial" charset="0"/>
              </a:rPr>
            </a:br>
            <a:r>
              <a:rPr lang="en-NZ" dirty="0">
                <a:latin typeface="Arial" charset="0"/>
              </a:rPr>
              <a:t>planning tools to make informed choices for the future</a:t>
            </a:r>
            <a:endParaRPr lang="en-US" dirty="0">
              <a:latin typeface="Arial" charset="0"/>
            </a:endParaRPr>
          </a:p>
        </p:txBody>
      </p:sp>
      <p:sp>
        <p:nvSpPr>
          <p:cNvPr id="26" name="Rectangle 10"/>
          <p:cNvSpPr txBox="1">
            <a:spLocks noChangeArrowheads="1"/>
          </p:cNvSpPr>
          <p:nvPr/>
        </p:nvSpPr>
        <p:spPr>
          <a:xfrm>
            <a:off x="2665413" y="696913"/>
            <a:ext cx="3478212" cy="1079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Creating Futures</a:t>
            </a:r>
            <a:endParaRPr lang="en-NZ" dirty="0" smtClean="0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4497388" y="3330575"/>
            <a:ext cx="11112" cy="133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2235200" y="2660650"/>
            <a:ext cx="2268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NZ" sz="1800" i="1" dirty="0">
                <a:latin typeface="Arial" charset="0"/>
              </a:rPr>
              <a:t>Programme Leader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4513263" y="2662238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NZ" sz="1800" i="1" dirty="0">
                <a:latin typeface="Arial" charset="0"/>
              </a:rPr>
              <a:t>Dr Beat Huser</a:t>
            </a:r>
          </a:p>
        </p:txBody>
      </p:sp>
      <p:pic>
        <p:nvPicPr>
          <p:cNvPr id="30" name="Picture 18" descr="npo0000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6148388"/>
            <a:ext cx="1171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5876112"/>
            <a:ext cx="1349829" cy="2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ISE Recent Developments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673830" cy="352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4213" y="6219825"/>
            <a:ext cx="21097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219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b="1" i="1" dirty="0" smtClean="0"/>
              <a:t>Dynamic economic model (Dec 2013)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/>
              <a:t>Activity-based land use change model </a:t>
            </a:r>
            <a:r>
              <a:rPr lang="en-US" sz="2400" dirty="0" smtClean="0"/>
              <a:t>– AC and </a:t>
            </a:r>
            <a:r>
              <a:rPr lang="en-US" sz="2400" dirty="0"/>
              <a:t>GW, CCC (Jun 2014</a:t>
            </a:r>
            <a:r>
              <a:rPr lang="en-US" sz="2400" dirty="0" smtClean="0"/>
              <a:t>)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/>
              <a:t>Integration of land use, economics and transport (Sep 2013)</a:t>
            </a:r>
          </a:p>
        </p:txBody>
      </p:sp>
    </p:spTree>
    <p:extLst>
      <p:ext uri="{BB962C8B-B14F-4D97-AF65-F5344CB8AC3E}">
        <p14:creationId xmlns:p14="http://schemas.microsoft.com/office/powerpoint/2010/main" val="6584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213" y="6219825"/>
            <a:ext cx="21097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Transport module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57163" y="1508125"/>
            <a:ext cx="4500562" cy="3362325"/>
            <a:chOff x="147" y="1184"/>
            <a:chExt cx="2835" cy="211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47" y="1184"/>
              <a:ext cx="2835" cy="21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36" y="1976"/>
              <a:ext cx="1134" cy="52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CA-Spatial interaction model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19" y="2129"/>
              <a:ext cx="1128" cy="2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Land suitability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15" y="1766"/>
              <a:ext cx="1134" cy="2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Zoning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36" y="1262"/>
              <a:ext cx="1134" cy="52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National / Regional spatial claims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19" y="2492"/>
              <a:ext cx="1128" cy="2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Accessibility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636" y="2692"/>
              <a:ext cx="1134" cy="52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DBE014"/>
                  </a:solidFill>
                </a:rPr>
                <a:t>Simple</a:t>
              </a:r>
              <a:br>
                <a:rPr lang="en-GB" dirty="0">
                  <a:solidFill>
                    <a:srgbClr val="DBE014"/>
                  </a:solidFill>
                </a:rPr>
              </a:br>
              <a:r>
                <a:rPr lang="en-GB" dirty="0">
                  <a:solidFill>
                    <a:srgbClr val="DBE014"/>
                  </a:solidFill>
                </a:rPr>
                <a:t>Transportation model</a:t>
              </a:r>
            </a:p>
          </p:txBody>
        </p:sp>
        <p:cxnSp>
          <p:nvCxnSpPr>
            <p:cNvPr id="15" name="AutoShape 11"/>
            <p:cNvCxnSpPr>
              <a:cxnSpLocks noChangeShapeType="1"/>
              <a:stCxn id="13" idx="3"/>
              <a:endCxn id="9" idx="1"/>
            </p:cNvCxnSpPr>
            <p:nvPr/>
          </p:nvCxnSpPr>
          <p:spPr bwMode="auto">
            <a:xfrm flipV="1">
              <a:off x="1347" y="2239"/>
              <a:ext cx="289" cy="362"/>
            </a:xfrm>
            <a:prstGeom prst="bentConnector3">
              <a:avLst>
                <a:gd name="adj1" fmla="val 498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2"/>
            <p:cNvCxnSpPr>
              <a:cxnSpLocks noChangeShapeType="1"/>
              <a:stCxn id="10" idx="3"/>
              <a:endCxn id="9" idx="1"/>
            </p:cNvCxnSpPr>
            <p:nvPr/>
          </p:nvCxnSpPr>
          <p:spPr bwMode="auto">
            <a:xfrm>
              <a:off x="1347" y="2238"/>
              <a:ext cx="289" cy="1"/>
            </a:xfrm>
            <a:prstGeom prst="bentConnector3">
              <a:avLst>
                <a:gd name="adj1" fmla="val 498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/>
            <p:cNvCxnSpPr>
              <a:cxnSpLocks noChangeShapeType="1"/>
              <a:stCxn id="11" idx="3"/>
              <a:endCxn id="9" idx="1"/>
            </p:cNvCxnSpPr>
            <p:nvPr/>
          </p:nvCxnSpPr>
          <p:spPr bwMode="auto">
            <a:xfrm>
              <a:off x="1349" y="1875"/>
              <a:ext cx="287" cy="364"/>
            </a:xfrm>
            <a:prstGeom prst="bentConnector3">
              <a:avLst>
                <a:gd name="adj1" fmla="val 4982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4"/>
            <p:cNvCxnSpPr>
              <a:cxnSpLocks noChangeShapeType="1"/>
              <a:stCxn id="12" idx="2"/>
              <a:endCxn id="9" idx="0"/>
            </p:cNvCxnSpPr>
            <p:nvPr/>
          </p:nvCxnSpPr>
          <p:spPr bwMode="auto">
            <a:xfrm rot="5400000">
              <a:off x="2109" y="1882"/>
              <a:ext cx="1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/>
            <p:cNvCxnSpPr>
              <a:cxnSpLocks noChangeShapeType="1"/>
              <a:stCxn id="14" idx="1"/>
              <a:endCxn id="13" idx="2"/>
            </p:cNvCxnSpPr>
            <p:nvPr/>
          </p:nvCxnSpPr>
          <p:spPr bwMode="auto">
            <a:xfrm rot="10800000">
              <a:off x="783" y="2710"/>
              <a:ext cx="853" cy="24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4" idx="3"/>
              <a:endCxn id="12" idx="3"/>
            </p:cNvCxnSpPr>
            <p:nvPr/>
          </p:nvCxnSpPr>
          <p:spPr bwMode="auto">
            <a:xfrm flipV="1">
              <a:off x="2770" y="1525"/>
              <a:ext cx="1" cy="1430"/>
            </a:xfrm>
            <a:prstGeom prst="bent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4857750" y="3908425"/>
            <a:ext cx="3952875" cy="2628900"/>
            <a:chOff x="3072" y="2438"/>
            <a:chExt cx="2490" cy="1656"/>
          </a:xfrm>
        </p:grpSpPr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072" y="2438"/>
              <a:ext cx="2490" cy="165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424" y="2545"/>
              <a:ext cx="1062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Production &amp; Attraction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4424" y="3079"/>
              <a:ext cx="1062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Distribution &amp; Modal split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423" y="3632"/>
              <a:ext cx="1062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Route choice &amp; Allocation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153" y="3633"/>
              <a:ext cx="1062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Travel costs &amp; Accessibility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147" y="2545"/>
              <a:ext cx="1062" cy="37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Exogenous Land use</a:t>
              </a:r>
            </a:p>
          </p:txBody>
        </p:sp>
        <p:cxnSp>
          <p:nvCxnSpPr>
            <p:cNvPr id="28" name="AutoShape 24"/>
            <p:cNvCxnSpPr>
              <a:cxnSpLocks noChangeShapeType="1"/>
              <a:stCxn id="26" idx="0"/>
              <a:endCxn id="24" idx="1"/>
            </p:cNvCxnSpPr>
            <p:nvPr/>
          </p:nvCxnSpPr>
          <p:spPr bwMode="auto">
            <a:xfrm rot="-5400000">
              <a:off x="3870" y="3079"/>
              <a:ext cx="368" cy="7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5"/>
            <p:cNvCxnSpPr>
              <a:cxnSpLocks noChangeShapeType="1"/>
              <a:stCxn id="27" idx="3"/>
              <a:endCxn id="23" idx="1"/>
            </p:cNvCxnSpPr>
            <p:nvPr/>
          </p:nvCxnSpPr>
          <p:spPr bwMode="auto">
            <a:xfrm>
              <a:off x="4209" y="2731"/>
              <a:ext cx="21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6"/>
            <p:cNvCxnSpPr>
              <a:cxnSpLocks noChangeShapeType="1"/>
              <a:stCxn id="23" idx="2"/>
              <a:endCxn id="24" idx="0"/>
            </p:cNvCxnSpPr>
            <p:nvPr/>
          </p:nvCxnSpPr>
          <p:spPr bwMode="auto">
            <a:xfrm rot="5400000">
              <a:off x="4874" y="2998"/>
              <a:ext cx="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27"/>
            <p:cNvCxnSpPr>
              <a:cxnSpLocks noChangeShapeType="1"/>
              <a:stCxn id="24" idx="2"/>
              <a:endCxn id="25" idx="0"/>
            </p:cNvCxnSpPr>
            <p:nvPr/>
          </p:nvCxnSpPr>
          <p:spPr bwMode="auto">
            <a:xfrm rot="5400000">
              <a:off x="4864" y="3541"/>
              <a:ext cx="181" cy="1"/>
            </a:xfrm>
            <a:prstGeom prst="bentConnector3">
              <a:avLst>
                <a:gd name="adj1" fmla="val 49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28"/>
            <p:cNvCxnSpPr>
              <a:cxnSpLocks noChangeShapeType="1"/>
              <a:stCxn id="25" idx="1"/>
              <a:endCxn id="26" idx="3"/>
            </p:cNvCxnSpPr>
            <p:nvPr/>
          </p:nvCxnSpPr>
          <p:spPr bwMode="auto">
            <a:xfrm rot="10800000" flipV="1">
              <a:off x="4215" y="3818"/>
              <a:ext cx="20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1295400" y="2133600"/>
            <a:ext cx="6524625" cy="3910013"/>
            <a:chOff x="1122" y="1422"/>
            <a:chExt cx="4110" cy="2463"/>
          </a:xfrm>
        </p:grpSpPr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436" y="2193"/>
              <a:ext cx="2796" cy="16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122" y="1422"/>
              <a:ext cx="2844" cy="167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4088" y="2305"/>
              <a:ext cx="1062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Production &amp; Attraction</a:t>
              </a: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4088" y="2839"/>
              <a:ext cx="1062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Distribution &amp; Modal split</a:t>
              </a: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4087" y="3392"/>
              <a:ext cx="1062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Route choice &amp; Allocation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2817" y="3393"/>
              <a:ext cx="1062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Travel costs &amp; Accessibility</a:t>
              </a:r>
            </a:p>
          </p:txBody>
        </p:sp>
        <p:cxnSp>
          <p:nvCxnSpPr>
            <p:cNvPr id="40" name="AutoShape 36"/>
            <p:cNvCxnSpPr>
              <a:cxnSpLocks noChangeShapeType="1"/>
              <a:stCxn id="39" idx="0"/>
              <a:endCxn id="37" idx="1"/>
            </p:cNvCxnSpPr>
            <p:nvPr/>
          </p:nvCxnSpPr>
          <p:spPr bwMode="auto">
            <a:xfrm rot="-5400000">
              <a:off x="3534" y="2839"/>
              <a:ext cx="368" cy="7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7"/>
            <p:cNvCxnSpPr>
              <a:cxnSpLocks noChangeShapeType="1"/>
              <a:stCxn id="45" idx="3"/>
              <a:endCxn id="36" idx="1"/>
            </p:cNvCxnSpPr>
            <p:nvPr/>
          </p:nvCxnSpPr>
          <p:spPr bwMode="auto">
            <a:xfrm>
              <a:off x="3868" y="2491"/>
              <a:ext cx="2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8"/>
            <p:cNvCxnSpPr>
              <a:cxnSpLocks noChangeShapeType="1"/>
              <a:stCxn id="36" idx="2"/>
              <a:endCxn id="37" idx="0"/>
            </p:cNvCxnSpPr>
            <p:nvPr/>
          </p:nvCxnSpPr>
          <p:spPr bwMode="auto">
            <a:xfrm rot="5400000">
              <a:off x="4538" y="2758"/>
              <a:ext cx="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9"/>
            <p:cNvCxnSpPr>
              <a:cxnSpLocks noChangeShapeType="1"/>
              <a:stCxn id="37" idx="2"/>
              <a:endCxn id="38" idx="0"/>
            </p:cNvCxnSpPr>
            <p:nvPr/>
          </p:nvCxnSpPr>
          <p:spPr bwMode="auto">
            <a:xfrm rot="5400000">
              <a:off x="4528" y="3301"/>
              <a:ext cx="181" cy="1"/>
            </a:xfrm>
            <a:prstGeom prst="bentConnector3">
              <a:avLst>
                <a:gd name="adj1" fmla="val 49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40"/>
            <p:cNvCxnSpPr>
              <a:cxnSpLocks noChangeShapeType="1"/>
              <a:stCxn id="38" idx="1"/>
              <a:endCxn id="39" idx="3"/>
            </p:cNvCxnSpPr>
            <p:nvPr/>
          </p:nvCxnSpPr>
          <p:spPr bwMode="auto">
            <a:xfrm rot="10800000" flipV="1">
              <a:off x="3879" y="3578"/>
              <a:ext cx="20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2734" y="2228"/>
              <a:ext cx="1134" cy="52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Cellular Automata land use model</a:t>
              </a: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1317" y="2381"/>
              <a:ext cx="1128" cy="2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Land suitability</a:t>
              </a:r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1313" y="2018"/>
              <a:ext cx="1134" cy="2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Zoning</a:t>
              </a: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2734" y="1514"/>
              <a:ext cx="1134" cy="52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National / Regional spatial claims</a:t>
              </a:r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1317" y="2744"/>
              <a:ext cx="1128" cy="2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/>
                <a:t>Accessibility</a:t>
              </a:r>
            </a:p>
          </p:txBody>
        </p:sp>
        <p:cxnSp>
          <p:nvCxnSpPr>
            <p:cNvPr id="50" name="AutoShape 46"/>
            <p:cNvCxnSpPr>
              <a:cxnSpLocks noChangeShapeType="1"/>
              <a:stCxn id="49" idx="3"/>
              <a:endCxn id="45" idx="1"/>
            </p:cNvCxnSpPr>
            <p:nvPr/>
          </p:nvCxnSpPr>
          <p:spPr bwMode="auto">
            <a:xfrm flipV="1">
              <a:off x="2445" y="2491"/>
              <a:ext cx="289" cy="362"/>
            </a:xfrm>
            <a:prstGeom prst="bentConnector3">
              <a:avLst>
                <a:gd name="adj1" fmla="val 498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7"/>
            <p:cNvCxnSpPr>
              <a:cxnSpLocks noChangeShapeType="1"/>
              <a:stCxn id="46" idx="3"/>
              <a:endCxn id="45" idx="1"/>
            </p:cNvCxnSpPr>
            <p:nvPr/>
          </p:nvCxnSpPr>
          <p:spPr bwMode="auto">
            <a:xfrm>
              <a:off x="2445" y="2490"/>
              <a:ext cx="289" cy="1"/>
            </a:xfrm>
            <a:prstGeom prst="bentConnector3">
              <a:avLst>
                <a:gd name="adj1" fmla="val 498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8"/>
            <p:cNvCxnSpPr>
              <a:cxnSpLocks noChangeShapeType="1"/>
              <a:stCxn id="47" idx="3"/>
              <a:endCxn id="45" idx="1"/>
            </p:cNvCxnSpPr>
            <p:nvPr/>
          </p:nvCxnSpPr>
          <p:spPr bwMode="auto">
            <a:xfrm>
              <a:off x="2447" y="2127"/>
              <a:ext cx="287" cy="364"/>
            </a:xfrm>
            <a:prstGeom prst="bentConnector3">
              <a:avLst>
                <a:gd name="adj1" fmla="val 4982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9"/>
            <p:cNvCxnSpPr>
              <a:cxnSpLocks noChangeShapeType="1"/>
              <a:stCxn id="48" idx="2"/>
              <a:endCxn id="45" idx="0"/>
            </p:cNvCxnSpPr>
            <p:nvPr/>
          </p:nvCxnSpPr>
          <p:spPr bwMode="auto">
            <a:xfrm rot="5400000">
              <a:off x="3207" y="2134"/>
              <a:ext cx="1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50"/>
            <p:cNvCxnSpPr>
              <a:cxnSpLocks noChangeShapeType="1"/>
              <a:stCxn id="39" idx="1"/>
              <a:endCxn id="49" idx="2"/>
            </p:cNvCxnSpPr>
            <p:nvPr/>
          </p:nvCxnSpPr>
          <p:spPr bwMode="auto">
            <a:xfrm rot="10800000">
              <a:off x="1881" y="2962"/>
              <a:ext cx="936" cy="61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1"/>
            <p:cNvCxnSpPr>
              <a:cxnSpLocks noChangeShapeType="1"/>
              <a:stCxn id="39" idx="2"/>
              <a:endCxn id="48" idx="1"/>
            </p:cNvCxnSpPr>
            <p:nvPr/>
          </p:nvCxnSpPr>
          <p:spPr bwMode="auto">
            <a:xfrm rot="16200000" flipV="1">
              <a:off x="2047" y="2464"/>
              <a:ext cx="1988" cy="614"/>
            </a:xfrm>
            <a:prstGeom prst="bentConnector4">
              <a:avLst>
                <a:gd name="adj1" fmla="val -3019"/>
                <a:gd name="adj2" fmla="val 3464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204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13959 0.095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47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12084 -0.0722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2018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Eg. Construction of Highway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014290" y="1295400"/>
            <a:ext cx="5110163" cy="3062287"/>
            <a:chOff x="1896" y="1501"/>
            <a:chExt cx="3219" cy="1929"/>
          </a:xfrm>
        </p:grpSpPr>
        <p:pic>
          <p:nvPicPr>
            <p:cNvPr id="15" name="Picture 11" descr="wegmetpr66_2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501"/>
              <a:ext cx="3072" cy="19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896" y="1552"/>
              <a:ext cx="12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/>
                <a:t>2015 – PR66</a:t>
              </a:r>
            </a:p>
          </p:txBody>
        </p:sp>
      </p:grpSp>
      <p:pic>
        <p:nvPicPr>
          <p:cNvPr id="18" name="Picture 14" descr="ExBWithPro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" y="2438400"/>
            <a:ext cx="7445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Activity based approach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825257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800" dirty="0" smtClean="0"/>
              <a:t>Model </a:t>
            </a:r>
            <a:r>
              <a:rPr lang="en-NZ" sz="2800" dirty="0"/>
              <a:t>activity and land use </a:t>
            </a:r>
            <a:r>
              <a:rPr lang="en-NZ" sz="2800" dirty="0" smtClean="0"/>
              <a:t>separately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NZ" sz="28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800" dirty="0"/>
              <a:t>Land use and activities are mutually </a:t>
            </a:r>
            <a:r>
              <a:rPr lang="en-NZ" sz="2800" dirty="0" smtClean="0"/>
              <a:t>influential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NZ" sz="28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NZ" sz="2800" dirty="0"/>
              <a:t>More than one activity in one </a:t>
            </a:r>
            <a:r>
              <a:rPr lang="en-NZ" sz="2800" dirty="0" smtClean="0"/>
              <a:t>location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4213" y="6219825"/>
            <a:ext cx="21097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915520" y="1901909"/>
            <a:ext cx="5180012" cy="3233737"/>
            <a:chOff x="2318" y="2052"/>
            <a:chExt cx="3804" cy="2599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1295384"/>
                </p:ext>
              </p:extLst>
            </p:nvPr>
          </p:nvGraphicFramePr>
          <p:xfrm>
            <a:off x="2318" y="2052"/>
            <a:ext cx="3804" cy="2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Bitmap Image" r:id="rId5" imgW="6152381" imgH="4114286" progId="Paint.Picture">
                    <p:embed/>
                  </p:oleObj>
                </mc:Choice>
                <mc:Fallback>
                  <p:oleObj name="Bitmap Image" r:id="rId5" imgW="6152381" imgH="41142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8" y="2052"/>
                          <a:ext cx="3804" cy="2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4454" y="2261"/>
              <a:ext cx="1136" cy="5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3314" y="2331"/>
              <a:ext cx="1028" cy="7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3316" y="2821"/>
              <a:ext cx="2238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207" y="3074"/>
              <a:ext cx="104" cy="65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4351" y="2178"/>
              <a:ext cx="104" cy="6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5571" y="2759"/>
              <a:ext cx="104" cy="65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36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FFFFFF"/>
                </a:solidFill>
              </a:rPr>
              <a:t>25 November 2010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Activity based approach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18" name="Picture 4" descr="State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2" y="1752600"/>
            <a:ext cx="36861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Activity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39" y="1669257"/>
            <a:ext cx="385286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120775" y="5594350"/>
            <a:ext cx="2319338" cy="73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smtClean="0"/>
              <a:t>Land use</a:t>
            </a:r>
            <a:endParaRPr lang="nl-NL" dirty="0" smtClean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791200" y="5675532"/>
            <a:ext cx="23193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/>
            <a:r>
              <a:rPr lang="en-US" sz="3200" dirty="0"/>
              <a:t>Population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24177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is using ISE?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2192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WISE was originally developed for the Waikato Region in the Creating Futures Programme (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www.youtube.com/watch?v=RgEABCz1RrI</a:t>
            </a:r>
            <a:r>
              <a:rPr lang="en-US" sz="2400" dirty="0" smtClean="0"/>
              <a:t>)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‘ISE’ models are also being developed in Auckland and Wellington under </a:t>
            </a:r>
            <a:r>
              <a:rPr lang="en-US" sz="2400" b="1" dirty="0" smtClean="0"/>
              <a:t>Sustainable Pathways 2</a:t>
            </a:r>
            <a:r>
              <a:rPr lang="en-US" sz="2400" dirty="0" smtClean="0"/>
              <a:t>, and in Christchurch under </a:t>
            </a:r>
            <a:r>
              <a:rPr lang="en-US" sz="2400" b="1" dirty="0" smtClean="0"/>
              <a:t>Economics of Resilient Infrastructure</a:t>
            </a:r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899638"/>
              </a:buClr>
              <a:buSzPct val="113000"/>
              <a:buFont typeface="Calibri" pitchFamily="34" charset="0"/>
              <a:buChar char="•"/>
            </a:pPr>
            <a:r>
              <a:rPr lang="en-US" sz="2400" dirty="0" smtClean="0"/>
              <a:t>Each version has slightly different sub-modules, but they may be transferred from one version to another</a:t>
            </a:r>
          </a:p>
        </p:txBody>
      </p:sp>
    </p:spTree>
    <p:extLst>
      <p:ext uri="{BB962C8B-B14F-4D97-AF65-F5344CB8AC3E}">
        <p14:creationId xmlns:p14="http://schemas.microsoft.com/office/powerpoint/2010/main" val="17934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Heading here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6220142"/>
            <a:ext cx="2109787" cy="60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43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npo0000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 descr="gif te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t="24193" b="161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5663"/>
            <a:ext cx="4572000" cy="3462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8138" y="386443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Cultural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35005" y="305888"/>
            <a:ext cx="199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Environmental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0825" y="616585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Social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35825" y="6092825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Economic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16" name="Picture 10" descr="well-being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835024"/>
            <a:ext cx="86106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402012" y="3047998"/>
            <a:ext cx="233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chemeClr val="bg1"/>
                </a:solidFill>
                <a:latin typeface="Arial" charset="0"/>
              </a:rPr>
              <a:t>WELLBEING</a:t>
            </a:r>
            <a:endParaRPr lang="en-GB" sz="28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20186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ISE?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724525" y="1616075"/>
            <a:ext cx="2411413" cy="1349375"/>
          </a:xfrm>
          <a:prstGeom prst="ellipse">
            <a:avLst/>
          </a:prstGeom>
          <a:gradFill rotWithShape="0">
            <a:gsLst>
              <a:gs pos="0">
                <a:srgbClr val="008000"/>
              </a:gs>
              <a:gs pos="5000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974725" y="1616075"/>
            <a:ext cx="2413000" cy="134937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50000">
                <a:srgbClr val="755E00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390650" y="1924050"/>
            <a:ext cx="1516063" cy="579438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Society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3216275" y="3235325"/>
            <a:ext cx="2411413" cy="1349375"/>
          </a:xfrm>
          <a:prstGeom prst="ellipse">
            <a:avLst/>
          </a:prstGeom>
          <a:gradFill rotWithShape="0">
            <a:gsLst>
              <a:gs pos="0">
                <a:srgbClr val="808000"/>
              </a:gs>
              <a:gs pos="50000">
                <a:srgbClr val="3B3B00"/>
              </a:gs>
              <a:gs pos="100000">
                <a:srgbClr val="8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018213" y="1974850"/>
            <a:ext cx="1876425" cy="579438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Economy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192463" y="3567113"/>
            <a:ext cx="2462212" cy="579437"/>
          </a:xfrm>
          <a:prstGeom prst="roundRect">
            <a:avLst>
              <a:gd name="adj" fmla="val 27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Environment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267450" y="3575050"/>
            <a:ext cx="1217613" cy="319088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chemeClr val="accent2"/>
                </a:solidFill>
              </a:rPr>
              <a:t>Resources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5226050" y="2838450"/>
            <a:ext cx="892175" cy="319088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chemeClr val="accent2"/>
                </a:solidFill>
              </a:rPr>
              <a:t>Wastes</a:t>
            </a: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02225" y="2571750"/>
            <a:ext cx="862013" cy="977900"/>
            <a:chOff x="3200" y="1390"/>
            <a:chExt cx="543" cy="616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3200" y="1390"/>
              <a:ext cx="544" cy="617"/>
            </a:xfrm>
            <a:prstGeom prst="roundRect">
              <a:avLst>
                <a:gd name="adj" fmla="val 18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56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NZ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200" y="1390"/>
              <a:ext cx="549" cy="612"/>
            </a:xfrm>
            <a:custGeom>
              <a:avLst/>
              <a:gdLst>
                <a:gd name="T0" fmla="*/ 549 w 2423"/>
                <a:gd name="T1" fmla="*/ 0 h 2698"/>
                <a:gd name="T2" fmla="*/ 521 w 2423"/>
                <a:gd name="T3" fmla="*/ 0 h 2698"/>
                <a:gd name="T4" fmla="*/ 493 w 2423"/>
                <a:gd name="T5" fmla="*/ 2 h 2698"/>
                <a:gd name="T6" fmla="*/ 465 w 2423"/>
                <a:gd name="T7" fmla="*/ 6 h 2698"/>
                <a:gd name="T8" fmla="*/ 437 w 2423"/>
                <a:gd name="T9" fmla="*/ 12 h 2698"/>
                <a:gd name="T10" fmla="*/ 410 w 2423"/>
                <a:gd name="T11" fmla="*/ 18 h 2698"/>
                <a:gd name="T12" fmla="*/ 383 w 2423"/>
                <a:gd name="T13" fmla="*/ 27 h 2698"/>
                <a:gd name="T14" fmla="*/ 356 w 2423"/>
                <a:gd name="T15" fmla="*/ 37 h 2698"/>
                <a:gd name="T16" fmla="*/ 330 w 2423"/>
                <a:gd name="T17" fmla="*/ 48 h 2698"/>
                <a:gd name="T18" fmla="*/ 305 w 2423"/>
                <a:gd name="T19" fmla="*/ 61 h 2698"/>
                <a:gd name="T20" fmla="*/ 280 w 2423"/>
                <a:gd name="T21" fmla="*/ 75 h 2698"/>
                <a:gd name="T22" fmla="*/ 256 w 2423"/>
                <a:gd name="T23" fmla="*/ 91 h 2698"/>
                <a:gd name="T24" fmla="*/ 232 w 2423"/>
                <a:gd name="T25" fmla="*/ 108 h 2698"/>
                <a:gd name="T26" fmla="*/ 210 w 2423"/>
                <a:gd name="T27" fmla="*/ 126 h 2698"/>
                <a:gd name="T28" fmla="*/ 188 w 2423"/>
                <a:gd name="T29" fmla="*/ 146 h 2698"/>
                <a:gd name="T30" fmla="*/ 167 w 2423"/>
                <a:gd name="T31" fmla="*/ 167 h 2698"/>
                <a:gd name="T32" fmla="*/ 148 w 2423"/>
                <a:gd name="T33" fmla="*/ 189 h 2698"/>
                <a:gd name="T34" fmla="*/ 129 w 2423"/>
                <a:gd name="T35" fmla="*/ 212 h 2698"/>
                <a:gd name="T36" fmla="*/ 111 w 2423"/>
                <a:gd name="T37" fmla="*/ 236 h 2698"/>
                <a:gd name="T38" fmla="*/ 95 w 2423"/>
                <a:gd name="T39" fmla="*/ 261 h 2698"/>
                <a:gd name="T40" fmla="*/ 80 w 2423"/>
                <a:gd name="T41" fmla="*/ 287 h 2698"/>
                <a:gd name="T42" fmla="*/ 65 w 2423"/>
                <a:gd name="T43" fmla="*/ 314 h 2698"/>
                <a:gd name="T44" fmla="*/ 53 w 2423"/>
                <a:gd name="T45" fmla="*/ 342 h 2698"/>
                <a:gd name="T46" fmla="*/ 41 w 2423"/>
                <a:gd name="T47" fmla="*/ 370 h 2698"/>
                <a:gd name="T48" fmla="*/ 31 w 2423"/>
                <a:gd name="T49" fmla="*/ 399 h 2698"/>
                <a:gd name="T50" fmla="*/ 23 w 2423"/>
                <a:gd name="T51" fmla="*/ 428 h 2698"/>
                <a:gd name="T52" fmla="*/ 15 w 2423"/>
                <a:gd name="T53" fmla="*/ 458 h 2698"/>
                <a:gd name="T54" fmla="*/ 9 w 2423"/>
                <a:gd name="T55" fmla="*/ 489 h 2698"/>
                <a:gd name="T56" fmla="*/ 5 w 2423"/>
                <a:gd name="T57" fmla="*/ 519 h 2698"/>
                <a:gd name="T58" fmla="*/ 2 w 2423"/>
                <a:gd name="T59" fmla="*/ 550 h 2698"/>
                <a:gd name="T60" fmla="*/ 0 w 2423"/>
                <a:gd name="T61" fmla="*/ 581 h 2698"/>
                <a:gd name="T62" fmla="*/ 0 w 2423"/>
                <a:gd name="T63" fmla="*/ 612 h 26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3"/>
                <a:gd name="T97" fmla="*/ 0 h 2698"/>
                <a:gd name="T98" fmla="*/ 2423 w 2423"/>
                <a:gd name="T99" fmla="*/ 2698 h 26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3" h="2698">
                  <a:moveTo>
                    <a:pt x="2422" y="0"/>
                  </a:moveTo>
                  <a:lnTo>
                    <a:pt x="2298" y="2"/>
                  </a:lnTo>
                  <a:lnTo>
                    <a:pt x="2175" y="11"/>
                  </a:lnTo>
                  <a:lnTo>
                    <a:pt x="2052" y="28"/>
                  </a:lnTo>
                  <a:lnTo>
                    <a:pt x="1930" y="51"/>
                  </a:lnTo>
                  <a:lnTo>
                    <a:pt x="1809" y="81"/>
                  </a:lnTo>
                  <a:lnTo>
                    <a:pt x="1690" y="118"/>
                  </a:lnTo>
                  <a:lnTo>
                    <a:pt x="1572" y="162"/>
                  </a:lnTo>
                  <a:lnTo>
                    <a:pt x="1457" y="212"/>
                  </a:lnTo>
                  <a:lnTo>
                    <a:pt x="1344" y="269"/>
                  </a:lnTo>
                  <a:lnTo>
                    <a:pt x="1235" y="332"/>
                  </a:lnTo>
                  <a:lnTo>
                    <a:pt x="1128" y="401"/>
                  </a:lnTo>
                  <a:lnTo>
                    <a:pt x="1025" y="476"/>
                  </a:lnTo>
                  <a:lnTo>
                    <a:pt x="925" y="557"/>
                  </a:lnTo>
                  <a:lnTo>
                    <a:pt x="829" y="644"/>
                  </a:lnTo>
                  <a:lnTo>
                    <a:pt x="738" y="736"/>
                  </a:lnTo>
                  <a:lnTo>
                    <a:pt x="651" y="833"/>
                  </a:lnTo>
                  <a:lnTo>
                    <a:pt x="568" y="935"/>
                  </a:lnTo>
                  <a:lnTo>
                    <a:pt x="491" y="1041"/>
                  </a:lnTo>
                  <a:lnTo>
                    <a:pt x="418" y="1152"/>
                  </a:lnTo>
                  <a:lnTo>
                    <a:pt x="351" y="1267"/>
                  </a:lnTo>
                  <a:lnTo>
                    <a:pt x="289" y="1385"/>
                  </a:lnTo>
                  <a:lnTo>
                    <a:pt x="233" y="1507"/>
                  </a:lnTo>
                  <a:lnTo>
                    <a:pt x="183" y="1631"/>
                  </a:lnTo>
                  <a:lnTo>
                    <a:pt x="138" y="1759"/>
                  </a:lnTo>
                  <a:lnTo>
                    <a:pt x="100" y="1888"/>
                  </a:lnTo>
                  <a:lnTo>
                    <a:pt x="68" y="2020"/>
                  </a:lnTo>
                  <a:lnTo>
                    <a:pt x="41" y="2154"/>
                  </a:lnTo>
                  <a:lnTo>
                    <a:pt x="22" y="2288"/>
                  </a:lnTo>
                  <a:lnTo>
                    <a:pt x="8" y="2424"/>
                  </a:lnTo>
                  <a:lnTo>
                    <a:pt x="1" y="2560"/>
                  </a:lnTo>
                  <a:lnTo>
                    <a:pt x="0" y="2697"/>
                  </a:lnTo>
                </a:path>
              </a:pathLst>
            </a:custGeom>
            <a:noFill/>
            <a:ln w="25527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5584825" y="2838450"/>
            <a:ext cx="912813" cy="1181100"/>
            <a:chOff x="3504" y="1558"/>
            <a:chExt cx="575" cy="744"/>
          </a:xfrm>
        </p:grpSpPr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 rot="10800000">
              <a:off x="3504" y="1560"/>
              <a:ext cx="576" cy="745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56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NZ" dirty="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498" y="1557"/>
              <a:ext cx="582" cy="746"/>
            </a:xfrm>
            <a:custGeom>
              <a:avLst/>
              <a:gdLst>
                <a:gd name="T0" fmla="*/ 0 w 2565"/>
                <a:gd name="T1" fmla="*/ 746 h 3290"/>
                <a:gd name="T2" fmla="*/ 30 w 2565"/>
                <a:gd name="T3" fmla="*/ 745 h 3290"/>
                <a:gd name="T4" fmla="*/ 60 w 2565"/>
                <a:gd name="T5" fmla="*/ 743 h 3290"/>
                <a:gd name="T6" fmla="*/ 90 w 2565"/>
                <a:gd name="T7" fmla="*/ 738 h 3290"/>
                <a:gd name="T8" fmla="*/ 119 w 2565"/>
                <a:gd name="T9" fmla="*/ 732 h 3290"/>
                <a:gd name="T10" fmla="*/ 148 w 2565"/>
                <a:gd name="T11" fmla="*/ 723 h 3290"/>
                <a:gd name="T12" fmla="*/ 177 w 2565"/>
                <a:gd name="T13" fmla="*/ 713 h 3290"/>
                <a:gd name="T14" fmla="*/ 206 w 2565"/>
                <a:gd name="T15" fmla="*/ 701 h 3290"/>
                <a:gd name="T16" fmla="*/ 233 w 2565"/>
                <a:gd name="T17" fmla="*/ 687 h 3290"/>
                <a:gd name="T18" fmla="*/ 260 w 2565"/>
                <a:gd name="T19" fmla="*/ 671 h 3290"/>
                <a:gd name="T20" fmla="*/ 287 w 2565"/>
                <a:gd name="T21" fmla="*/ 654 h 3290"/>
                <a:gd name="T22" fmla="*/ 313 w 2565"/>
                <a:gd name="T23" fmla="*/ 635 h 3290"/>
                <a:gd name="T24" fmla="*/ 338 w 2565"/>
                <a:gd name="T25" fmla="*/ 614 h 3290"/>
                <a:gd name="T26" fmla="*/ 362 w 2565"/>
                <a:gd name="T27" fmla="*/ 591 h 3290"/>
                <a:gd name="T28" fmla="*/ 385 w 2565"/>
                <a:gd name="T29" fmla="*/ 567 h 3290"/>
                <a:gd name="T30" fmla="*/ 407 w 2565"/>
                <a:gd name="T31" fmla="*/ 542 h 3290"/>
                <a:gd name="T32" fmla="*/ 428 w 2565"/>
                <a:gd name="T33" fmla="*/ 515 h 3290"/>
                <a:gd name="T34" fmla="*/ 448 w 2565"/>
                <a:gd name="T35" fmla="*/ 487 h 3290"/>
                <a:gd name="T36" fmla="*/ 466 w 2565"/>
                <a:gd name="T37" fmla="*/ 457 h 3290"/>
                <a:gd name="T38" fmla="*/ 484 w 2565"/>
                <a:gd name="T39" fmla="*/ 427 h 3290"/>
                <a:gd name="T40" fmla="*/ 500 w 2565"/>
                <a:gd name="T41" fmla="*/ 395 h 3290"/>
                <a:gd name="T42" fmla="*/ 514 w 2565"/>
                <a:gd name="T43" fmla="*/ 362 h 3290"/>
                <a:gd name="T44" fmla="*/ 528 w 2565"/>
                <a:gd name="T45" fmla="*/ 329 h 3290"/>
                <a:gd name="T46" fmla="*/ 540 w 2565"/>
                <a:gd name="T47" fmla="*/ 294 h 3290"/>
                <a:gd name="T48" fmla="*/ 550 w 2565"/>
                <a:gd name="T49" fmla="*/ 259 h 3290"/>
                <a:gd name="T50" fmla="*/ 559 w 2565"/>
                <a:gd name="T51" fmla="*/ 223 h 3290"/>
                <a:gd name="T52" fmla="*/ 567 w 2565"/>
                <a:gd name="T53" fmla="*/ 187 h 3290"/>
                <a:gd name="T54" fmla="*/ 573 w 2565"/>
                <a:gd name="T55" fmla="*/ 150 h 3290"/>
                <a:gd name="T56" fmla="*/ 577 w 2565"/>
                <a:gd name="T57" fmla="*/ 113 h 3290"/>
                <a:gd name="T58" fmla="*/ 580 w 2565"/>
                <a:gd name="T59" fmla="*/ 75 h 3290"/>
                <a:gd name="T60" fmla="*/ 582 w 2565"/>
                <a:gd name="T61" fmla="*/ 38 h 3290"/>
                <a:gd name="T62" fmla="*/ 582 w 2565"/>
                <a:gd name="T63" fmla="*/ 0 h 32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65"/>
                <a:gd name="T97" fmla="*/ 0 h 3290"/>
                <a:gd name="T98" fmla="*/ 2565 w 2565"/>
                <a:gd name="T99" fmla="*/ 3290 h 32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65" h="3290">
                  <a:moveTo>
                    <a:pt x="0" y="3289"/>
                  </a:moveTo>
                  <a:lnTo>
                    <a:pt x="132" y="3286"/>
                  </a:lnTo>
                  <a:lnTo>
                    <a:pt x="264" y="3275"/>
                  </a:lnTo>
                  <a:lnTo>
                    <a:pt x="395" y="3255"/>
                  </a:lnTo>
                  <a:lnTo>
                    <a:pt x="525" y="3227"/>
                  </a:lnTo>
                  <a:lnTo>
                    <a:pt x="654" y="3190"/>
                  </a:lnTo>
                  <a:lnTo>
                    <a:pt x="781" y="3145"/>
                  </a:lnTo>
                  <a:lnTo>
                    <a:pt x="906" y="3091"/>
                  </a:lnTo>
                  <a:lnTo>
                    <a:pt x="1028" y="3030"/>
                  </a:lnTo>
                  <a:lnTo>
                    <a:pt x="1148" y="2960"/>
                  </a:lnTo>
                  <a:lnTo>
                    <a:pt x="1265" y="2883"/>
                  </a:lnTo>
                  <a:lnTo>
                    <a:pt x="1378" y="2799"/>
                  </a:lnTo>
                  <a:lnTo>
                    <a:pt x="1488" y="2707"/>
                  </a:lnTo>
                  <a:lnTo>
                    <a:pt x="1594" y="2608"/>
                  </a:lnTo>
                  <a:lnTo>
                    <a:pt x="1696" y="2502"/>
                  </a:lnTo>
                  <a:lnTo>
                    <a:pt x="1793" y="2390"/>
                  </a:lnTo>
                  <a:lnTo>
                    <a:pt x="1885" y="2271"/>
                  </a:lnTo>
                  <a:lnTo>
                    <a:pt x="1973" y="2147"/>
                  </a:lnTo>
                  <a:lnTo>
                    <a:pt x="2055" y="2017"/>
                  </a:lnTo>
                  <a:lnTo>
                    <a:pt x="2131" y="1882"/>
                  </a:lnTo>
                  <a:lnTo>
                    <a:pt x="2202" y="1742"/>
                  </a:lnTo>
                  <a:lnTo>
                    <a:pt x="2267" y="1598"/>
                  </a:lnTo>
                  <a:lnTo>
                    <a:pt x="2326" y="1449"/>
                  </a:lnTo>
                  <a:lnTo>
                    <a:pt x="2379" y="1297"/>
                  </a:lnTo>
                  <a:lnTo>
                    <a:pt x="2425" y="1142"/>
                  </a:lnTo>
                  <a:lnTo>
                    <a:pt x="2465" y="984"/>
                  </a:lnTo>
                  <a:lnTo>
                    <a:pt x="2499" y="823"/>
                  </a:lnTo>
                  <a:lnTo>
                    <a:pt x="2525" y="661"/>
                  </a:lnTo>
                  <a:lnTo>
                    <a:pt x="2545" y="497"/>
                  </a:lnTo>
                  <a:lnTo>
                    <a:pt x="2558" y="332"/>
                  </a:lnTo>
                  <a:lnTo>
                    <a:pt x="2564" y="166"/>
                  </a:lnTo>
                  <a:lnTo>
                    <a:pt x="2564" y="0"/>
                  </a:lnTo>
                </a:path>
              </a:pathLst>
            </a:custGeom>
            <a:noFill/>
            <a:ln w="25527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Freeform 17"/>
          <p:cNvSpPr>
            <a:spLocks/>
          </p:cNvSpPr>
          <p:nvPr/>
        </p:nvSpPr>
        <p:spPr bwMode="auto">
          <a:xfrm>
            <a:off x="2879725" y="1724025"/>
            <a:ext cx="3187700" cy="393700"/>
          </a:xfrm>
          <a:custGeom>
            <a:avLst/>
            <a:gdLst>
              <a:gd name="T0" fmla="*/ 0 w 8855"/>
              <a:gd name="T1" fmla="*/ 393340 h 1095"/>
              <a:gd name="T2" fmla="*/ 1564871 w 8855"/>
              <a:gd name="T3" fmla="*/ 0 h 1095"/>
              <a:gd name="T4" fmla="*/ 3187340 w 8855"/>
              <a:gd name="T5" fmla="*/ 393340 h 1095"/>
              <a:gd name="T6" fmla="*/ 0 60000 65536"/>
              <a:gd name="T7" fmla="*/ 0 60000 65536"/>
              <a:gd name="T8" fmla="*/ 0 60000 65536"/>
              <a:gd name="T9" fmla="*/ 0 w 8855"/>
              <a:gd name="T10" fmla="*/ 0 h 1095"/>
              <a:gd name="T11" fmla="*/ 8855 w 8855"/>
              <a:gd name="T12" fmla="*/ 1095 h 10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55" h="1095">
                <a:moveTo>
                  <a:pt x="0" y="1094"/>
                </a:moveTo>
                <a:cubicBezTo>
                  <a:pt x="1433" y="547"/>
                  <a:pt x="2872" y="0"/>
                  <a:pt x="4347" y="0"/>
                </a:cubicBezTo>
                <a:cubicBezTo>
                  <a:pt x="5820" y="0"/>
                  <a:pt x="7334" y="547"/>
                  <a:pt x="8854" y="1094"/>
                </a:cubicBezTo>
              </a:path>
            </a:pathLst>
          </a:custGeom>
          <a:noFill/>
          <a:ln w="2556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2879725" y="2422525"/>
            <a:ext cx="3213100" cy="395288"/>
          </a:xfrm>
          <a:custGeom>
            <a:avLst/>
            <a:gdLst>
              <a:gd name="T0" fmla="*/ 3212740 w 8926"/>
              <a:gd name="T1" fmla="*/ 0 h 1096"/>
              <a:gd name="T2" fmla="*/ 1635708 w 8926"/>
              <a:gd name="T3" fmla="*/ 394927 h 1096"/>
              <a:gd name="T4" fmla="*/ 0 w 8926"/>
              <a:gd name="T5" fmla="*/ 0 h 1096"/>
              <a:gd name="T6" fmla="*/ 0 60000 65536"/>
              <a:gd name="T7" fmla="*/ 0 60000 65536"/>
              <a:gd name="T8" fmla="*/ 0 60000 65536"/>
              <a:gd name="T9" fmla="*/ 0 w 8926"/>
              <a:gd name="T10" fmla="*/ 0 h 1096"/>
              <a:gd name="T11" fmla="*/ 8926 w 8926"/>
              <a:gd name="T12" fmla="*/ 1096 h 10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26" h="1096">
                <a:moveTo>
                  <a:pt x="8925" y="0"/>
                </a:moveTo>
                <a:cubicBezTo>
                  <a:pt x="7480" y="548"/>
                  <a:pt x="6030" y="1095"/>
                  <a:pt x="4544" y="1095"/>
                </a:cubicBezTo>
                <a:cubicBezTo>
                  <a:pt x="3059" y="1095"/>
                  <a:pt x="1532" y="548"/>
                  <a:pt x="0" y="0"/>
                </a:cubicBezTo>
              </a:path>
            </a:pathLst>
          </a:custGeom>
          <a:noFill/>
          <a:ln w="2556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4108450" y="1403350"/>
            <a:ext cx="823913" cy="319088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chemeClr val="accent2"/>
                </a:solidFill>
              </a:rPr>
              <a:t>Goods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4148138" y="2482850"/>
            <a:ext cx="868362" cy="319088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chemeClr val="accent2"/>
                </a:solidFill>
              </a:rPr>
              <a:t>Labour</a:t>
            </a:r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1479550" y="2597151"/>
            <a:ext cx="3471863" cy="1452563"/>
            <a:chOff x="918" y="1406"/>
            <a:chExt cx="2187" cy="915"/>
          </a:xfrm>
        </p:grpSpPr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1472" y="1557"/>
              <a:ext cx="584" cy="764"/>
              <a:chOff x="1472" y="1557"/>
              <a:chExt cx="584" cy="764"/>
            </a:xfrm>
          </p:grpSpPr>
          <p:sp>
            <p:nvSpPr>
              <p:cNvPr id="33" name="AutoShape 23"/>
              <p:cNvSpPr>
                <a:spLocks noChangeArrowheads="1"/>
              </p:cNvSpPr>
              <p:nvPr/>
            </p:nvSpPr>
            <p:spPr bwMode="auto">
              <a:xfrm rot="10800000">
                <a:off x="1472" y="1560"/>
                <a:ext cx="584" cy="761"/>
              </a:xfrm>
              <a:prstGeom prst="roundRect">
                <a:avLst>
                  <a:gd name="adj" fmla="val 1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56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NZ" dirty="0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1472" y="1557"/>
                <a:ext cx="578" cy="761"/>
              </a:xfrm>
              <a:custGeom>
                <a:avLst/>
                <a:gdLst>
                  <a:gd name="T0" fmla="*/ 0 w 2549"/>
                  <a:gd name="T1" fmla="*/ 0 h 3358"/>
                  <a:gd name="T2" fmla="*/ 0 w 2549"/>
                  <a:gd name="T3" fmla="*/ 38 h 3358"/>
                  <a:gd name="T4" fmla="*/ 1 w 2549"/>
                  <a:gd name="T5" fmla="*/ 76 h 3358"/>
                  <a:gd name="T6" fmla="*/ 4 w 2549"/>
                  <a:gd name="T7" fmla="*/ 114 h 3358"/>
                  <a:gd name="T8" fmla="*/ 9 w 2549"/>
                  <a:gd name="T9" fmla="*/ 151 h 3358"/>
                  <a:gd name="T10" fmla="*/ 15 w 2549"/>
                  <a:gd name="T11" fmla="*/ 188 h 3358"/>
                  <a:gd name="T12" fmla="*/ 22 w 2549"/>
                  <a:gd name="T13" fmla="*/ 225 h 3358"/>
                  <a:gd name="T14" fmla="*/ 31 w 2549"/>
                  <a:gd name="T15" fmla="*/ 261 h 3358"/>
                  <a:gd name="T16" fmla="*/ 41 w 2549"/>
                  <a:gd name="T17" fmla="*/ 296 h 3358"/>
                  <a:gd name="T18" fmla="*/ 53 w 2549"/>
                  <a:gd name="T19" fmla="*/ 331 h 3358"/>
                  <a:gd name="T20" fmla="*/ 67 w 2549"/>
                  <a:gd name="T21" fmla="*/ 365 h 3358"/>
                  <a:gd name="T22" fmla="*/ 81 w 2549"/>
                  <a:gd name="T23" fmla="*/ 398 h 3358"/>
                  <a:gd name="T24" fmla="*/ 97 w 2549"/>
                  <a:gd name="T25" fmla="*/ 431 h 3358"/>
                  <a:gd name="T26" fmla="*/ 114 w 2549"/>
                  <a:gd name="T27" fmla="*/ 462 h 3358"/>
                  <a:gd name="T28" fmla="*/ 133 w 2549"/>
                  <a:gd name="T29" fmla="*/ 491 h 3358"/>
                  <a:gd name="T30" fmla="*/ 152 w 2549"/>
                  <a:gd name="T31" fmla="*/ 520 h 3358"/>
                  <a:gd name="T32" fmla="*/ 173 w 2549"/>
                  <a:gd name="T33" fmla="*/ 547 h 3358"/>
                  <a:gd name="T34" fmla="*/ 195 w 2549"/>
                  <a:gd name="T35" fmla="*/ 573 h 3358"/>
                  <a:gd name="T36" fmla="*/ 218 w 2549"/>
                  <a:gd name="T37" fmla="*/ 598 h 3358"/>
                  <a:gd name="T38" fmla="*/ 242 w 2549"/>
                  <a:gd name="T39" fmla="*/ 621 h 3358"/>
                  <a:gd name="T40" fmla="*/ 266 w 2549"/>
                  <a:gd name="T41" fmla="*/ 642 h 3358"/>
                  <a:gd name="T42" fmla="*/ 292 w 2549"/>
                  <a:gd name="T43" fmla="*/ 662 h 3358"/>
                  <a:gd name="T44" fmla="*/ 318 w 2549"/>
                  <a:gd name="T45" fmla="*/ 680 h 3358"/>
                  <a:gd name="T46" fmla="*/ 345 w 2549"/>
                  <a:gd name="T47" fmla="*/ 696 h 3358"/>
                  <a:gd name="T48" fmla="*/ 373 w 2549"/>
                  <a:gd name="T49" fmla="*/ 711 h 3358"/>
                  <a:gd name="T50" fmla="*/ 401 w 2549"/>
                  <a:gd name="T51" fmla="*/ 724 h 3358"/>
                  <a:gd name="T52" fmla="*/ 430 w 2549"/>
                  <a:gd name="T53" fmla="*/ 735 h 3358"/>
                  <a:gd name="T54" fmla="*/ 459 w 2549"/>
                  <a:gd name="T55" fmla="*/ 744 h 3358"/>
                  <a:gd name="T56" fmla="*/ 488 w 2549"/>
                  <a:gd name="T57" fmla="*/ 751 h 3358"/>
                  <a:gd name="T58" fmla="*/ 518 w 2549"/>
                  <a:gd name="T59" fmla="*/ 756 h 3358"/>
                  <a:gd name="T60" fmla="*/ 548 w 2549"/>
                  <a:gd name="T61" fmla="*/ 759 h 3358"/>
                  <a:gd name="T62" fmla="*/ 578 w 2549"/>
                  <a:gd name="T63" fmla="*/ 761 h 3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49"/>
                  <a:gd name="T97" fmla="*/ 0 h 3358"/>
                  <a:gd name="T98" fmla="*/ 2549 w 2549"/>
                  <a:gd name="T99" fmla="*/ 3358 h 33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49" h="3358">
                    <a:moveTo>
                      <a:pt x="0" y="0"/>
                    </a:moveTo>
                    <a:lnTo>
                      <a:pt x="0" y="167"/>
                    </a:lnTo>
                    <a:lnTo>
                      <a:pt x="6" y="335"/>
                    </a:lnTo>
                    <a:lnTo>
                      <a:pt x="19" y="501"/>
                    </a:lnTo>
                    <a:lnTo>
                      <a:pt x="38" y="666"/>
                    </a:lnTo>
                    <a:lnTo>
                      <a:pt x="65" y="830"/>
                    </a:lnTo>
                    <a:lnTo>
                      <a:pt x="98" y="992"/>
                    </a:lnTo>
                    <a:lnTo>
                      <a:pt x="137" y="1152"/>
                    </a:lnTo>
                    <a:lnTo>
                      <a:pt x="183" y="1308"/>
                    </a:lnTo>
                    <a:lnTo>
                      <a:pt x="235" y="1462"/>
                    </a:lnTo>
                    <a:lnTo>
                      <a:pt x="294" y="1612"/>
                    </a:lnTo>
                    <a:lnTo>
                      <a:pt x="358" y="1758"/>
                    </a:lnTo>
                    <a:lnTo>
                      <a:pt x="428" y="1900"/>
                    </a:lnTo>
                    <a:lnTo>
                      <a:pt x="504" y="2037"/>
                    </a:lnTo>
                    <a:lnTo>
                      <a:pt x="585" y="2168"/>
                    </a:lnTo>
                    <a:lnTo>
                      <a:pt x="672" y="2295"/>
                    </a:lnTo>
                    <a:lnTo>
                      <a:pt x="763" y="2415"/>
                    </a:lnTo>
                    <a:lnTo>
                      <a:pt x="860" y="2530"/>
                    </a:lnTo>
                    <a:lnTo>
                      <a:pt x="961" y="2638"/>
                    </a:lnTo>
                    <a:lnTo>
                      <a:pt x="1066" y="2739"/>
                    </a:lnTo>
                    <a:lnTo>
                      <a:pt x="1175" y="2834"/>
                    </a:lnTo>
                    <a:lnTo>
                      <a:pt x="1287" y="2921"/>
                    </a:lnTo>
                    <a:lnTo>
                      <a:pt x="1403" y="3001"/>
                    </a:lnTo>
                    <a:lnTo>
                      <a:pt x="1523" y="3073"/>
                    </a:lnTo>
                    <a:lnTo>
                      <a:pt x="1645" y="3137"/>
                    </a:lnTo>
                    <a:lnTo>
                      <a:pt x="1769" y="3194"/>
                    </a:lnTo>
                    <a:lnTo>
                      <a:pt x="1895" y="3242"/>
                    </a:lnTo>
                    <a:lnTo>
                      <a:pt x="2024" y="3282"/>
                    </a:lnTo>
                    <a:lnTo>
                      <a:pt x="2153" y="3313"/>
                    </a:lnTo>
                    <a:lnTo>
                      <a:pt x="2284" y="3336"/>
                    </a:lnTo>
                    <a:lnTo>
                      <a:pt x="2416" y="3351"/>
                    </a:lnTo>
                    <a:lnTo>
                      <a:pt x="2548" y="3357"/>
                    </a:lnTo>
                  </a:path>
                </a:pathLst>
              </a:custGeom>
              <a:noFill/>
              <a:ln w="25527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1720" y="1406"/>
              <a:ext cx="593" cy="625"/>
              <a:chOff x="1720" y="1406"/>
              <a:chExt cx="593" cy="625"/>
            </a:xfrm>
          </p:grpSpPr>
          <p:sp>
            <p:nvSpPr>
              <p:cNvPr id="31" name="AutoShape 26"/>
              <p:cNvSpPr>
                <a:spLocks noChangeArrowheads="1"/>
              </p:cNvSpPr>
              <p:nvPr/>
            </p:nvSpPr>
            <p:spPr bwMode="auto">
              <a:xfrm>
                <a:off x="1720" y="1406"/>
                <a:ext cx="593" cy="625"/>
              </a:xfrm>
              <a:prstGeom prst="roundRect">
                <a:avLst>
                  <a:gd name="adj" fmla="val 1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56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NZ" dirty="0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1726" y="1406"/>
                <a:ext cx="586" cy="620"/>
              </a:xfrm>
              <a:custGeom>
                <a:avLst/>
                <a:gdLst>
                  <a:gd name="T0" fmla="*/ 586 w 2585"/>
                  <a:gd name="T1" fmla="*/ 620 h 2733"/>
                  <a:gd name="T2" fmla="*/ 586 w 2585"/>
                  <a:gd name="T3" fmla="*/ 589 h 2733"/>
                  <a:gd name="T4" fmla="*/ 584 w 2585"/>
                  <a:gd name="T5" fmla="*/ 558 h 2733"/>
                  <a:gd name="T6" fmla="*/ 581 w 2585"/>
                  <a:gd name="T7" fmla="*/ 527 h 2733"/>
                  <a:gd name="T8" fmla="*/ 576 w 2585"/>
                  <a:gd name="T9" fmla="*/ 496 h 2733"/>
                  <a:gd name="T10" fmla="*/ 570 w 2585"/>
                  <a:gd name="T11" fmla="*/ 466 h 2733"/>
                  <a:gd name="T12" fmla="*/ 562 w 2585"/>
                  <a:gd name="T13" fmla="*/ 436 h 2733"/>
                  <a:gd name="T14" fmla="*/ 553 w 2585"/>
                  <a:gd name="T15" fmla="*/ 407 h 2733"/>
                  <a:gd name="T16" fmla="*/ 542 w 2585"/>
                  <a:gd name="T17" fmla="*/ 378 h 2733"/>
                  <a:gd name="T18" fmla="*/ 530 w 2585"/>
                  <a:gd name="T19" fmla="*/ 349 h 2733"/>
                  <a:gd name="T20" fmla="*/ 516 w 2585"/>
                  <a:gd name="T21" fmla="*/ 322 h 2733"/>
                  <a:gd name="T22" fmla="*/ 501 w 2585"/>
                  <a:gd name="T23" fmla="*/ 295 h 2733"/>
                  <a:gd name="T24" fmla="*/ 485 w 2585"/>
                  <a:gd name="T25" fmla="*/ 269 h 2733"/>
                  <a:gd name="T26" fmla="*/ 468 w 2585"/>
                  <a:gd name="T27" fmla="*/ 243 h 2733"/>
                  <a:gd name="T28" fmla="*/ 449 w 2585"/>
                  <a:gd name="T29" fmla="*/ 219 h 2733"/>
                  <a:gd name="T30" fmla="*/ 429 w 2585"/>
                  <a:gd name="T31" fmla="*/ 196 h 2733"/>
                  <a:gd name="T32" fmla="*/ 408 w 2585"/>
                  <a:gd name="T33" fmla="*/ 174 h 2733"/>
                  <a:gd name="T34" fmla="*/ 386 w 2585"/>
                  <a:gd name="T35" fmla="*/ 152 h 2733"/>
                  <a:gd name="T36" fmla="*/ 363 w 2585"/>
                  <a:gd name="T37" fmla="*/ 132 h 2733"/>
                  <a:gd name="T38" fmla="*/ 339 w 2585"/>
                  <a:gd name="T39" fmla="*/ 114 h 2733"/>
                  <a:gd name="T40" fmla="*/ 314 w 2585"/>
                  <a:gd name="T41" fmla="*/ 96 h 2733"/>
                  <a:gd name="T42" fmla="*/ 288 w 2585"/>
                  <a:gd name="T43" fmla="*/ 80 h 2733"/>
                  <a:gd name="T44" fmla="*/ 262 w 2585"/>
                  <a:gd name="T45" fmla="*/ 66 h 2733"/>
                  <a:gd name="T46" fmla="*/ 234 w 2585"/>
                  <a:gd name="T47" fmla="*/ 52 h 2733"/>
                  <a:gd name="T48" fmla="*/ 207 w 2585"/>
                  <a:gd name="T49" fmla="*/ 40 h 2733"/>
                  <a:gd name="T50" fmla="*/ 178 w 2585"/>
                  <a:gd name="T51" fmla="*/ 30 h 2733"/>
                  <a:gd name="T52" fmla="*/ 149 w 2585"/>
                  <a:gd name="T53" fmla="*/ 21 h 2733"/>
                  <a:gd name="T54" fmla="*/ 120 w 2585"/>
                  <a:gd name="T55" fmla="*/ 14 h 2733"/>
                  <a:gd name="T56" fmla="*/ 90 w 2585"/>
                  <a:gd name="T57" fmla="*/ 8 h 2733"/>
                  <a:gd name="T58" fmla="*/ 60 w 2585"/>
                  <a:gd name="T59" fmla="*/ 4 h 2733"/>
                  <a:gd name="T60" fmla="*/ 30 w 2585"/>
                  <a:gd name="T61" fmla="*/ 1 h 2733"/>
                  <a:gd name="T62" fmla="*/ 0 w 2585"/>
                  <a:gd name="T63" fmla="*/ 0 h 27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85"/>
                  <a:gd name="T97" fmla="*/ 0 h 2733"/>
                  <a:gd name="T98" fmla="*/ 2585 w 2585"/>
                  <a:gd name="T99" fmla="*/ 2733 h 27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85" h="2733">
                    <a:moveTo>
                      <a:pt x="2584" y="2732"/>
                    </a:moveTo>
                    <a:lnTo>
                      <a:pt x="2584" y="2595"/>
                    </a:lnTo>
                    <a:lnTo>
                      <a:pt x="2576" y="2459"/>
                    </a:lnTo>
                    <a:lnTo>
                      <a:pt x="2562" y="2323"/>
                    </a:lnTo>
                    <a:lnTo>
                      <a:pt x="2541" y="2188"/>
                    </a:lnTo>
                    <a:lnTo>
                      <a:pt x="2513" y="2055"/>
                    </a:lnTo>
                    <a:lnTo>
                      <a:pt x="2479" y="1923"/>
                    </a:lnTo>
                    <a:lnTo>
                      <a:pt x="2438" y="1793"/>
                    </a:lnTo>
                    <a:lnTo>
                      <a:pt x="2391" y="1665"/>
                    </a:lnTo>
                    <a:lnTo>
                      <a:pt x="2337" y="1540"/>
                    </a:lnTo>
                    <a:lnTo>
                      <a:pt x="2278" y="1418"/>
                    </a:lnTo>
                    <a:lnTo>
                      <a:pt x="2212" y="1299"/>
                    </a:lnTo>
                    <a:lnTo>
                      <a:pt x="2141" y="1184"/>
                    </a:lnTo>
                    <a:lnTo>
                      <a:pt x="2064" y="1072"/>
                    </a:lnTo>
                    <a:lnTo>
                      <a:pt x="1981" y="965"/>
                    </a:lnTo>
                    <a:lnTo>
                      <a:pt x="1893" y="863"/>
                    </a:lnTo>
                    <a:lnTo>
                      <a:pt x="1801" y="765"/>
                    </a:lnTo>
                    <a:lnTo>
                      <a:pt x="1703" y="672"/>
                    </a:lnTo>
                    <a:lnTo>
                      <a:pt x="1601" y="584"/>
                    </a:lnTo>
                    <a:lnTo>
                      <a:pt x="1495" y="501"/>
                    </a:lnTo>
                    <a:lnTo>
                      <a:pt x="1385" y="425"/>
                    </a:lnTo>
                    <a:lnTo>
                      <a:pt x="1271" y="354"/>
                    </a:lnTo>
                    <a:lnTo>
                      <a:pt x="1154" y="289"/>
                    </a:lnTo>
                    <a:lnTo>
                      <a:pt x="1034" y="231"/>
                    </a:lnTo>
                    <a:lnTo>
                      <a:pt x="911" y="178"/>
                    </a:lnTo>
                    <a:lnTo>
                      <a:pt x="785" y="133"/>
                    </a:lnTo>
                    <a:lnTo>
                      <a:pt x="658" y="93"/>
                    </a:lnTo>
                    <a:lnTo>
                      <a:pt x="528" y="61"/>
                    </a:lnTo>
                    <a:lnTo>
                      <a:pt x="398" y="35"/>
                    </a:lnTo>
                    <a:lnTo>
                      <a:pt x="266" y="17"/>
                    </a:lnTo>
                    <a:lnTo>
                      <a:pt x="133" y="5"/>
                    </a:lnTo>
                    <a:lnTo>
                      <a:pt x="0" y="0"/>
                    </a:lnTo>
                  </a:path>
                </a:pathLst>
              </a:custGeom>
              <a:noFill/>
              <a:ln w="25527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918" y="1918"/>
              <a:ext cx="640" cy="201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accent2"/>
                  </a:solidFill>
                </a:rPr>
                <a:t>Services</a:t>
              </a: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2230" y="1662"/>
              <a:ext cx="875" cy="201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accent2"/>
                  </a:solidFill>
                </a:rPr>
                <a:t>Stewardship</a:t>
              </a:r>
            </a:p>
          </p:txBody>
        </p:sp>
      </p:grp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644525" y="1266825"/>
            <a:ext cx="7861300" cy="3492500"/>
          </a:xfrm>
          <a:prstGeom prst="roundRect">
            <a:avLst>
              <a:gd name="adj" fmla="val 42"/>
            </a:avLst>
          </a:prstGeom>
          <a:noFill/>
          <a:ln w="25273">
            <a:solidFill>
              <a:srgbClr val="0033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grpSp>
        <p:nvGrpSpPr>
          <p:cNvPr id="36" name="Group 48"/>
          <p:cNvGrpSpPr>
            <a:grpSpLocks/>
          </p:cNvGrpSpPr>
          <p:nvPr/>
        </p:nvGrpSpPr>
        <p:grpSpPr bwMode="auto">
          <a:xfrm>
            <a:off x="987425" y="2333625"/>
            <a:ext cx="7138988" cy="4281488"/>
            <a:chOff x="608" y="1240"/>
            <a:chExt cx="4497" cy="2697"/>
          </a:xfrm>
        </p:grpSpPr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608" y="1240"/>
              <a:ext cx="4497" cy="2697"/>
              <a:chOff x="608" y="1240"/>
              <a:chExt cx="4497" cy="2697"/>
            </a:xfrm>
          </p:grpSpPr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2016" y="2248"/>
                <a:ext cx="320" cy="1328"/>
              </a:xfrm>
              <a:prstGeom prst="line">
                <a:avLst/>
              </a:prstGeom>
              <a:noFill/>
              <a:ln w="25560">
                <a:solidFill>
                  <a:srgbClr val="808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 flipH="1">
                <a:off x="3247" y="2232"/>
                <a:ext cx="282" cy="1328"/>
              </a:xfrm>
              <a:prstGeom prst="line">
                <a:avLst/>
              </a:prstGeom>
              <a:noFill/>
              <a:ln w="25560">
                <a:solidFill>
                  <a:srgbClr val="808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 flipH="1">
                <a:off x="2999" y="1240"/>
                <a:ext cx="578" cy="1840"/>
              </a:xfrm>
              <a:prstGeom prst="line">
                <a:avLst/>
              </a:prstGeom>
              <a:noFill/>
              <a:ln w="25560">
                <a:solidFill>
                  <a:srgbClr val="0066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 flipH="1">
                <a:off x="3927" y="1248"/>
                <a:ext cx="1178" cy="1832"/>
              </a:xfrm>
              <a:prstGeom prst="line">
                <a:avLst/>
              </a:prstGeom>
              <a:noFill/>
              <a:ln w="25560">
                <a:solidFill>
                  <a:srgbClr val="0066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>
                <a:off x="2120" y="1240"/>
                <a:ext cx="1440" cy="2080"/>
              </a:xfrm>
              <a:prstGeom prst="line">
                <a:avLst/>
              </a:prstGeom>
              <a:noFill/>
              <a:ln w="25560">
                <a:solidFill>
                  <a:srgbClr val="FF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40"/>
              <p:cNvSpPr>
                <a:spLocks noChangeArrowheads="1"/>
              </p:cNvSpPr>
              <p:nvPr/>
            </p:nvSpPr>
            <p:spPr bwMode="auto">
              <a:xfrm>
                <a:off x="2032" y="3576"/>
                <a:ext cx="1224" cy="361"/>
              </a:xfrm>
              <a:custGeom>
                <a:avLst/>
                <a:gdLst>
                  <a:gd name="T0" fmla="*/ 306 w 5399"/>
                  <a:gd name="T1" fmla="*/ 0 h 1590"/>
                  <a:gd name="T2" fmla="*/ 1224 w 5399"/>
                  <a:gd name="T3" fmla="*/ 0 h 1590"/>
                  <a:gd name="T4" fmla="*/ 918 w 5399"/>
                  <a:gd name="T5" fmla="*/ 361 h 1590"/>
                  <a:gd name="T6" fmla="*/ 0 w 5399"/>
                  <a:gd name="T7" fmla="*/ 361 h 1590"/>
                  <a:gd name="T8" fmla="*/ 306 w 5399"/>
                  <a:gd name="T9" fmla="*/ 0 h 15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9"/>
                  <a:gd name="T16" fmla="*/ 0 h 1590"/>
                  <a:gd name="T17" fmla="*/ 5399 w 5399"/>
                  <a:gd name="T18" fmla="*/ 1590 h 15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9" h="1590">
                    <a:moveTo>
                      <a:pt x="1349" y="0"/>
                    </a:moveTo>
                    <a:lnTo>
                      <a:pt x="5398" y="0"/>
                    </a:lnTo>
                    <a:lnTo>
                      <a:pt x="4048" y="1589"/>
                    </a:lnTo>
                    <a:lnTo>
                      <a:pt x="0" y="1589"/>
                    </a:lnTo>
                    <a:lnTo>
                      <a:pt x="1349" y="0"/>
                    </a:lnTo>
                  </a:path>
                </a:pathLst>
              </a:custGeom>
              <a:noFill/>
              <a:ln w="2556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Freeform 41"/>
              <p:cNvSpPr>
                <a:spLocks noChangeArrowheads="1"/>
              </p:cNvSpPr>
              <p:nvPr/>
            </p:nvSpPr>
            <p:spPr bwMode="auto">
              <a:xfrm>
                <a:off x="2376" y="3344"/>
                <a:ext cx="1224" cy="361"/>
              </a:xfrm>
              <a:custGeom>
                <a:avLst/>
                <a:gdLst>
                  <a:gd name="T0" fmla="*/ 306 w 5399"/>
                  <a:gd name="T1" fmla="*/ 0 h 1590"/>
                  <a:gd name="T2" fmla="*/ 1224 w 5399"/>
                  <a:gd name="T3" fmla="*/ 0 h 1590"/>
                  <a:gd name="T4" fmla="*/ 918 w 5399"/>
                  <a:gd name="T5" fmla="*/ 361 h 1590"/>
                  <a:gd name="T6" fmla="*/ 0 w 5399"/>
                  <a:gd name="T7" fmla="*/ 361 h 1590"/>
                  <a:gd name="T8" fmla="*/ 306 w 5399"/>
                  <a:gd name="T9" fmla="*/ 0 h 15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9"/>
                  <a:gd name="T16" fmla="*/ 0 h 1590"/>
                  <a:gd name="T17" fmla="*/ 5399 w 5399"/>
                  <a:gd name="T18" fmla="*/ 1590 h 15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9" h="1590">
                    <a:moveTo>
                      <a:pt x="1349" y="0"/>
                    </a:moveTo>
                    <a:lnTo>
                      <a:pt x="5398" y="0"/>
                    </a:lnTo>
                    <a:lnTo>
                      <a:pt x="4048" y="1589"/>
                    </a:lnTo>
                    <a:lnTo>
                      <a:pt x="0" y="1589"/>
                    </a:lnTo>
                    <a:lnTo>
                      <a:pt x="1349" y="0"/>
                    </a:lnTo>
                  </a:path>
                </a:pathLst>
              </a:custGeom>
              <a:noFill/>
              <a:ln w="2556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Freeform 42"/>
              <p:cNvSpPr>
                <a:spLocks noChangeArrowheads="1"/>
              </p:cNvSpPr>
              <p:nvPr/>
            </p:nvSpPr>
            <p:spPr bwMode="auto">
              <a:xfrm>
                <a:off x="2688" y="3096"/>
                <a:ext cx="1225" cy="360"/>
              </a:xfrm>
              <a:custGeom>
                <a:avLst/>
                <a:gdLst>
                  <a:gd name="T0" fmla="*/ 306 w 5400"/>
                  <a:gd name="T1" fmla="*/ 0 h 1589"/>
                  <a:gd name="T2" fmla="*/ 1225 w 5400"/>
                  <a:gd name="T3" fmla="*/ 0 h 1589"/>
                  <a:gd name="T4" fmla="*/ 919 w 5400"/>
                  <a:gd name="T5" fmla="*/ 360 h 1589"/>
                  <a:gd name="T6" fmla="*/ 0 w 5400"/>
                  <a:gd name="T7" fmla="*/ 360 h 1589"/>
                  <a:gd name="T8" fmla="*/ 306 w 5400"/>
                  <a:gd name="T9" fmla="*/ 0 h 15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00"/>
                  <a:gd name="T16" fmla="*/ 0 h 1589"/>
                  <a:gd name="T17" fmla="*/ 5400 w 5400"/>
                  <a:gd name="T18" fmla="*/ 1589 h 15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00" h="1589">
                    <a:moveTo>
                      <a:pt x="1349" y="0"/>
                    </a:moveTo>
                    <a:lnTo>
                      <a:pt x="5399" y="0"/>
                    </a:lnTo>
                    <a:lnTo>
                      <a:pt x="4049" y="1588"/>
                    </a:lnTo>
                    <a:lnTo>
                      <a:pt x="0" y="1588"/>
                    </a:lnTo>
                    <a:lnTo>
                      <a:pt x="1349" y="0"/>
                    </a:lnTo>
                  </a:path>
                </a:pathLst>
              </a:custGeom>
              <a:noFill/>
              <a:ln w="2556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>
                <a:off x="608" y="1320"/>
                <a:ext cx="2088" cy="2040"/>
              </a:xfrm>
              <a:prstGeom prst="line">
                <a:avLst/>
              </a:prstGeom>
              <a:noFill/>
              <a:ln w="25560">
                <a:solidFill>
                  <a:srgbClr val="FF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4"/>
              <p:cNvSpPr>
                <a:spLocks noChangeArrowheads="1"/>
              </p:cNvSpPr>
              <p:nvPr/>
            </p:nvSpPr>
            <p:spPr bwMode="auto">
              <a:xfrm>
                <a:off x="637" y="3252"/>
                <a:ext cx="1514" cy="272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lnSpc>
                    <a:spcPct val="93000"/>
                  </a:lnSpc>
                  <a:buClr>
                    <a:srgbClr val="3333CC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336600"/>
                    </a:solidFill>
                  </a:rPr>
                  <a:t>Spatially-Explicit</a:t>
                </a:r>
              </a:p>
            </p:txBody>
          </p:sp>
        </p:grpSp>
        <p:sp>
          <p:nvSpPr>
            <p:cNvPr id="38" name="AutoShape 46"/>
            <p:cNvSpPr>
              <a:spLocks noChangeArrowheads="1"/>
            </p:cNvSpPr>
            <p:nvPr/>
          </p:nvSpPr>
          <p:spPr bwMode="auto">
            <a:xfrm>
              <a:off x="4065" y="3208"/>
              <a:ext cx="1033" cy="272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>
                <a:lnSpc>
                  <a:spcPct val="93000"/>
                </a:lnSpc>
                <a:buClr>
                  <a:srgbClr val="3333CC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336600"/>
                  </a:solidFill>
                </a:rPr>
                <a:t>Multi-scale</a:t>
              </a:r>
            </a:p>
          </p:txBody>
        </p:sp>
      </p:grpSp>
      <p:sp>
        <p:nvSpPr>
          <p:cNvPr id="49" name="AutoShape 44"/>
          <p:cNvSpPr>
            <a:spLocks noChangeArrowheads="1"/>
          </p:cNvSpPr>
          <p:nvPr/>
        </p:nvSpPr>
        <p:spPr bwMode="auto">
          <a:xfrm>
            <a:off x="1312596" y="3986893"/>
            <a:ext cx="996083" cy="352149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3000"/>
              </a:lnSpc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336600"/>
                </a:solidFill>
              </a:rPr>
              <a:t>Dynamic</a:t>
            </a:r>
            <a:endParaRPr lang="en-GB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Simulating policy options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87363" y="1524000"/>
            <a:ext cx="8169275" cy="4800600"/>
            <a:chOff x="446" y="960"/>
            <a:chExt cx="5146" cy="302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20" y="960"/>
              <a:ext cx="4800" cy="302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567" y="2806"/>
              <a:ext cx="1158" cy="717"/>
            </a:xfrm>
            <a:custGeom>
              <a:avLst/>
              <a:gdLst>
                <a:gd name="T0" fmla="*/ 0 w 1158"/>
                <a:gd name="T1" fmla="*/ 717 h 717"/>
                <a:gd name="T2" fmla="*/ 80 w 1158"/>
                <a:gd name="T3" fmla="*/ 686 h 717"/>
                <a:gd name="T4" fmla="*/ 160 w 1158"/>
                <a:gd name="T5" fmla="*/ 655 h 717"/>
                <a:gd name="T6" fmla="*/ 239 w 1158"/>
                <a:gd name="T7" fmla="*/ 608 h 717"/>
                <a:gd name="T8" fmla="*/ 279 w 1158"/>
                <a:gd name="T9" fmla="*/ 585 h 717"/>
                <a:gd name="T10" fmla="*/ 327 w 1158"/>
                <a:gd name="T11" fmla="*/ 553 h 717"/>
                <a:gd name="T12" fmla="*/ 391 w 1158"/>
                <a:gd name="T13" fmla="*/ 468 h 717"/>
                <a:gd name="T14" fmla="*/ 463 w 1158"/>
                <a:gd name="T15" fmla="*/ 390 h 717"/>
                <a:gd name="T16" fmla="*/ 503 w 1158"/>
                <a:gd name="T17" fmla="*/ 358 h 717"/>
                <a:gd name="T18" fmla="*/ 543 w 1158"/>
                <a:gd name="T19" fmla="*/ 335 h 717"/>
                <a:gd name="T20" fmla="*/ 607 w 1158"/>
                <a:gd name="T21" fmla="*/ 265 h 717"/>
                <a:gd name="T22" fmla="*/ 639 w 1158"/>
                <a:gd name="T23" fmla="*/ 226 h 717"/>
                <a:gd name="T24" fmla="*/ 687 w 1158"/>
                <a:gd name="T25" fmla="*/ 195 h 717"/>
                <a:gd name="T26" fmla="*/ 782 w 1158"/>
                <a:gd name="T27" fmla="*/ 140 h 717"/>
                <a:gd name="T28" fmla="*/ 878 w 1158"/>
                <a:gd name="T29" fmla="*/ 93 h 717"/>
                <a:gd name="T30" fmla="*/ 950 w 1158"/>
                <a:gd name="T31" fmla="*/ 62 h 717"/>
                <a:gd name="T32" fmla="*/ 1022 w 1158"/>
                <a:gd name="T33" fmla="*/ 31 h 717"/>
                <a:gd name="T34" fmla="*/ 1086 w 1158"/>
                <a:gd name="T35" fmla="*/ 8 h 717"/>
                <a:gd name="T36" fmla="*/ 1158 w 1158"/>
                <a:gd name="T37" fmla="*/ 0 h 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58" h="717">
                  <a:moveTo>
                    <a:pt x="0" y="717"/>
                  </a:moveTo>
                  <a:lnTo>
                    <a:pt x="80" y="686"/>
                  </a:lnTo>
                  <a:lnTo>
                    <a:pt x="160" y="655"/>
                  </a:lnTo>
                  <a:lnTo>
                    <a:pt x="239" y="608"/>
                  </a:lnTo>
                  <a:lnTo>
                    <a:pt x="279" y="585"/>
                  </a:lnTo>
                  <a:lnTo>
                    <a:pt x="327" y="553"/>
                  </a:lnTo>
                  <a:lnTo>
                    <a:pt x="391" y="468"/>
                  </a:lnTo>
                  <a:lnTo>
                    <a:pt x="463" y="390"/>
                  </a:lnTo>
                  <a:lnTo>
                    <a:pt x="503" y="358"/>
                  </a:lnTo>
                  <a:lnTo>
                    <a:pt x="543" y="335"/>
                  </a:lnTo>
                  <a:lnTo>
                    <a:pt x="607" y="265"/>
                  </a:lnTo>
                  <a:lnTo>
                    <a:pt x="639" y="226"/>
                  </a:lnTo>
                  <a:lnTo>
                    <a:pt x="687" y="195"/>
                  </a:lnTo>
                  <a:lnTo>
                    <a:pt x="782" y="140"/>
                  </a:lnTo>
                  <a:lnTo>
                    <a:pt x="878" y="93"/>
                  </a:lnTo>
                  <a:lnTo>
                    <a:pt x="950" y="62"/>
                  </a:lnTo>
                  <a:lnTo>
                    <a:pt x="1022" y="31"/>
                  </a:lnTo>
                  <a:lnTo>
                    <a:pt x="1086" y="8"/>
                  </a:lnTo>
                  <a:lnTo>
                    <a:pt x="1158" y="0"/>
                  </a:lnTo>
                </a:path>
              </a:pathLst>
            </a:custGeom>
            <a:noFill/>
            <a:ln w="2540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717" y="2346"/>
              <a:ext cx="1724" cy="460"/>
            </a:xfrm>
            <a:custGeom>
              <a:avLst/>
              <a:gdLst>
                <a:gd name="T0" fmla="*/ 0 w 1724"/>
                <a:gd name="T1" fmla="*/ 460 h 460"/>
                <a:gd name="T2" fmla="*/ 64 w 1724"/>
                <a:gd name="T3" fmla="*/ 413 h 460"/>
                <a:gd name="T4" fmla="*/ 119 w 1724"/>
                <a:gd name="T5" fmla="*/ 374 h 460"/>
                <a:gd name="T6" fmla="*/ 183 w 1724"/>
                <a:gd name="T7" fmla="*/ 335 h 460"/>
                <a:gd name="T8" fmla="*/ 255 w 1724"/>
                <a:gd name="T9" fmla="*/ 304 h 460"/>
                <a:gd name="T10" fmla="*/ 423 w 1724"/>
                <a:gd name="T11" fmla="*/ 234 h 460"/>
                <a:gd name="T12" fmla="*/ 583 w 1724"/>
                <a:gd name="T13" fmla="*/ 195 h 460"/>
                <a:gd name="T14" fmla="*/ 742 w 1724"/>
                <a:gd name="T15" fmla="*/ 156 h 460"/>
                <a:gd name="T16" fmla="*/ 926 w 1724"/>
                <a:gd name="T17" fmla="*/ 125 h 460"/>
                <a:gd name="T18" fmla="*/ 1094 w 1724"/>
                <a:gd name="T19" fmla="*/ 86 h 460"/>
                <a:gd name="T20" fmla="*/ 1237 w 1724"/>
                <a:gd name="T21" fmla="*/ 70 h 460"/>
                <a:gd name="T22" fmla="*/ 1389 w 1724"/>
                <a:gd name="T23" fmla="*/ 54 h 460"/>
                <a:gd name="T24" fmla="*/ 1557 w 1724"/>
                <a:gd name="T25" fmla="*/ 31 h 460"/>
                <a:gd name="T26" fmla="*/ 1637 w 1724"/>
                <a:gd name="T27" fmla="*/ 15 h 460"/>
                <a:gd name="T28" fmla="*/ 1724 w 1724"/>
                <a:gd name="T29" fmla="*/ 0 h 4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24" h="460">
                  <a:moveTo>
                    <a:pt x="0" y="460"/>
                  </a:moveTo>
                  <a:lnTo>
                    <a:pt x="64" y="413"/>
                  </a:lnTo>
                  <a:lnTo>
                    <a:pt x="119" y="374"/>
                  </a:lnTo>
                  <a:lnTo>
                    <a:pt x="183" y="335"/>
                  </a:lnTo>
                  <a:lnTo>
                    <a:pt x="255" y="304"/>
                  </a:lnTo>
                  <a:lnTo>
                    <a:pt x="423" y="234"/>
                  </a:lnTo>
                  <a:lnTo>
                    <a:pt x="583" y="195"/>
                  </a:lnTo>
                  <a:lnTo>
                    <a:pt x="742" y="156"/>
                  </a:lnTo>
                  <a:lnTo>
                    <a:pt x="926" y="125"/>
                  </a:lnTo>
                  <a:lnTo>
                    <a:pt x="1094" y="86"/>
                  </a:lnTo>
                  <a:lnTo>
                    <a:pt x="1237" y="70"/>
                  </a:lnTo>
                  <a:lnTo>
                    <a:pt x="1389" y="54"/>
                  </a:lnTo>
                  <a:lnTo>
                    <a:pt x="1557" y="31"/>
                  </a:lnTo>
                  <a:lnTo>
                    <a:pt x="1637" y="15"/>
                  </a:lnTo>
                  <a:lnTo>
                    <a:pt x="1724" y="0"/>
                  </a:lnTo>
                </a:path>
              </a:pathLst>
            </a:custGeom>
            <a:noFill/>
            <a:ln w="25400">
              <a:solidFill>
                <a:srgbClr val="664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717" y="2806"/>
              <a:ext cx="942" cy="54"/>
            </a:xfrm>
            <a:custGeom>
              <a:avLst/>
              <a:gdLst>
                <a:gd name="T0" fmla="*/ 0 w 942"/>
                <a:gd name="T1" fmla="*/ 0 h 54"/>
                <a:gd name="T2" fmla="*/ 104 w 942"/>
                <a:gd name="T3" fmla="*/ 8 h 54"/>
                <a:gd name="T4" fmla="*/ 207 w 942"/>
                <a:gd name="T5" fmla="*/ 15 h 54"/>
                <a:gd name="T6" fmla="*/ 399 w 942"/>
                <a:gd name="T7" fmla="*/ 31 h 54"/>
                <a:gd name="T8" fmla="*/ 583 w 942"/>
                <a:gd name="T9" fmla="*/ 39 h 54"/>
                <a:gd name="T10" fmla="*/ 686 w 942"/>
                <a:gd name="T11" fmla="*/ 47 h 54"/>
                <a:gd name="T12" fmla="*/ 798 w 942"/>
                <a:gd name="T13" fmla="*/ 54 h 54"/>
                <a:gd name="T14" fmla="*/ 870 w 942"/>
                <a:gd name="T15" fmla="*/ 54 h 54"/>
                <a:gd name="T16" fmla="*/ 942 w 942"/>
                <a:gd name="T17" fmla="*/ 5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2" h="54">
                  <a:moveTo>
                    <a:pt x="0" y="0"/>
                  </a:moveTo>
                  <a:lnTo>
                    <a:pt x="104" y="8"/>
                  </a:lnTo>
                  <a:lnTo>
                    <a:pt x="207" y="15"/>
                  </a:lnTo>
                  <a:lnTo>
                    <a:pt x="399" y="31"/>
                  </a:lnTo>
                  <a:lnTo>
                    <a:pt x="583" y="39"/>
                  </a:lnTo>
                  <a:lnTo>
                    <a:pt x="686" y="47"/>
                  </a:lnTo>
                  <a:lnTo>
                    <a:pt x="798" y="54"/>
                  </a:lnTo>
                  <a:lnTo>
                    <a:pt x="870" y="54"/>
                  </a:lnTo>
                  <a:lnTo>
                    <a:pt x="942" y="54"/>
                  </a:lnTo>
                </a:path>
              </a:pathLst>
            </a:custGeom>
            <a:noFill/>
            <a:ln w="25400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938" y="2237"/>
              <a:ext cx="511" cy="179"/>
            </a:xfrm>
            <a:custGeom>
              <a:avLst/>
              <a:gdLst>
                <a:gd name="T0" fmla="*/ 0 w 511"/>
                <a:gd name="T1" fmla="*/ 179 h 179"/>
                <a:gd name="T2" fmla="*/ 48 w 511"/>
                <a:gd name="T3" fmla="*/ 132 h 179"/>
                <a:gd name="T4" fmla="*/ 112 w 511"/>
                <a:gd name="T5" fmla="*/ 93 h 179"/>
                <a:gd name="T6" fmla="*/ 192 w 511"/>
                <a:gd name="T7" fmla="*/ 54 h 179"/>
                <a:gd name="T8" fmla="*/ 280 w 511"/>
                <a:gd name="T9" fmla="*/ 39 h 179"/>
                <a:gd name="T10" fmla="*/ 336 w 511"/>
                <a:gd name="T11" fmla="*/ 23 h 179"/>
                <a:gd name="T12" fmla="*/ 392 w 511"/>
                <a:gd name="T13" fmla="*/ 15 h 179"/>
                <a:gd name="T14" fmla="*/ 440 w 511"/>
                <a:gd name="T15" fmla="*/ 7 h 179"/>
                <a:gd name="T16" fmla="*/ 511 w 511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1" h="179">
                  <a:moveTo>
                    <a:pt x="0" y="179"/>
                  </a:moveTo>
                  <a:lnTo>
                    <a:pt x="48" y="132"/>
                  </a:lnTo>
                  <a:lnTo>
                    <a:pt x="112" y="93"/>
                  </a:lnTo>
                  <a:lnTo>
                    <a:pt x="192" y="54"/>
                  </a:lnTo>
                  <a:lnTo>
                    <a:pt x="280" y="39"/>
                  </a:lnTo>
                  <a:lnTo>
                    <a:pt x="336" y="23"/>
                  </a:lnTo>
                  <a:lnTo>
                    <a:pt x="392" y="15"/>
                  </a:lnTo>
                  <a:lnTo>
                    <a:pt x="440" y="7"/>
                  </a:lnTo>
                  <a:lnTo>
                    <a:pt x="511" y="0"/>
                  </a:lnTo>
                </a:path>
              </a:pathLst>
            </a:custGeom>
            <a:noFill/>
            <a:ln w="25400">
              <a:solidFill>
                <a:srgbClr val="FF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683" y="2860"/>
              <a:ext cx="766" cy="16"/>
            </a:xfrm>
            <a:custGeom>
              <a:avLst/>
              <a:gdLst>
                <a:gd name="T0" fmla="*/ 0 w 766"/>
                <a:gd name="T1" fmla="*/ 8 h 16"/>
                <a:gd name="T2" fmla="*/ 64 w 766"/>
                <a:gd name="T3" fmla="*/ 8 h 16"/>
                <a:gd name="T4" fmla="*/ 144 w 766"/>
                <a:gd name="T5" fmla="*/ 0 h 16"/>
                <a:gd name="T6" fmla="*/ 239 w 766"/>
                <a:gd name="T7" fmla="*/ 8 h 16"/>
                <a:gd name="T8" fmla="*/ 279 w 766"/>
                <a:gd name="T9" fmla="*/ 8 h 16"/>
                <a:gd name="T10" fmla="*/ 311 w 766"/>
                <a:gd name="T11" fmla="*/ 8 h 16"/>
                <a:gd name="T12" fmla="*/ 343 w 766"/>
                <a:gd name="T13" fmla="*/ 8 h 16"/>
                <a:gd name="T14" fmla="*/ 391 w 766"/>
                <a:gd name="T15" fmla="*/ 16 h 16"/>
                <a:gd name="T16" fmla="*/ 471 w 766"/>
                <a:gd name="T17" fmla="*/ 16 h 16"/>
                <a:gd name="T18" fmla="*/ 543 w 766"/>
                <a:gd name="T19" fmla="*/ 16 h 16"/>
                <a:gd name="T20" fmla="*/ 615 w 766"/>
                <a:gd name="T21" fmla="*/ 16 h 16"/>
                <a:gd name="T22" fmla="*/ 703 w 766"/>
                <a:gd name="T23" fmla="*/ 16 h 16"/>
                <a:gd name="T24" fmla="*/ 766 w 766"/>
                <a:gd name="T25" fmla="*/ 16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6" h="16">
                  <a:moveTo>
                    <a:pt x="0" y="8"/>
                  </a:moveTo>
                  <a:lnTo>
                    <a:pt x="64" y="8"/>
                  </a:lnTo>
                  <a:lnTo>
                    <a:pt x="144" y="0"/>
                  </a:lnTo>
                  <a:lnTo>
                    <a:pt x="239" y="8"/>
                  </a:lnTo>
                  <a:lnTo>
                    <a:pt x="279" y="8"/>
                  </a:lnTo>
                  <a:lnTo>
                    <a:pt x="311" y="8"/>
                  </a:lnTo>
                  <a:lnTo>
                    <a:pt x="343" y="8"/>
                  </a:lnTo>
                  <a:lnTo>
                    <a:pt x="391" y="16"/>
                  </a:lnTo>
                  <a:lnTo>
                    <a:pt x="471" y="16"/>
                  </a:lnTo>
                  <a:lnTo>
                    <a:pt x="543" y="16"/>
                  </a:lnTo>
                  <a:lnTo>
                    <a:pt x="615" y="16"/>
                  </a:lnTo>
                  <a:lnTo>
                    <a:pt x="703" y="16"/>
                  </a:lnTo>
                  <a:lnTo>
                    <a:pt x="766" y="16"/>
                  </a:lnTo>
                </a:path>
              </a:pathLst>
            </a:custGeom>
            <a:noFill/>
            <a:ln w="25400">
              <a:solidFill>
                <a:srgbClr val="00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659" y="2860"/>
              <a:ext cx="782" cy="164"/>
            </a:xfrm>
            <a:custGeom>
              <a:avLst/>
              <a:gdLst>
                <a:gd name="T0" fmla="*/ 0 w 782"/>
                <a:gd name="T1" fmla="*/ 0 h 164"/>
                <a:gd name="T2" fmla="*/ 80 w 782"/>
                <a:gd name="T3" fmla="*/ 16 h 164"/>
                <a:gd name="T4" fmla="*/ 168 w 782"/>
                <a:gd name="T5" fmla="*/ 47 h 164"/>
                <a:gd name="T6" fmla="*/ 247 w 782"/>
                <a:gd name="T7" fmla="*/ 78 h 164"/>
                <a:gd name="T8" fmla="*/ 327 w 782"/>
                <a:gd name="T9" fmla="*/ 117 h 164"/>
                <a:gd name="T10" fmla="*/ 415 w 782"/>
                <a:gd name="T11" fmla="*/ 133 h 164"/>
                <a:gd name="T12" fmla="*/ 503 w 782"/>
                <a:gd name="T13" fmla="*/ 149 h 164"/>
                <a:gd name="T14" fmla="*/ 591 w 782"/>
                <a:gd name="T15" fmla="*/ 156 h 164"/>
                <a:gd name="T16" fmla="*/ 687 w 782"/>
                <a:gd name="T17" fmla="*/ 164 h 164"/>
                <a:gd name="T18" fmla="*/ 735 w 782"/>
                <a:gd name="T19" fmla="*/ 164 h 164"/>
                <a:gd name="T20" fmla="*/ 782 w 782"/>
                <a:gd name="T21" fmla="*/ 164 h 1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2" h="164">
                  <a:moveTo>
                    <a:pt x="0" y="0"/>
                  </a:moveTo>
                  <a:lnTo>
                    <a:pt x="80" y="16"/>
                  </a:lnTo>
                  <a:lnTo>
                    <a:pt x="168" y="47"/>
                  </a:lnTo>
                  <a:lnTo>
                    <a:pt x="247" y="78"/>
                  </a:lnTo>
                  <a:lnTo>
                    <a:pt x="327" y="117"/>
                  </a:lnTo>
                  <a:lnTo>
                    <a:pt x="415" y="133"/>
                  </a:lnTo>
                  <a:lnTo>
                    <a:pt x="503" y="149"/>
                  </a:lnTo>
                  <a:lnTo>
                    <a:pt x="591" y="156"/>
                  </a:lnTo>
                  <a:lnTo>
                    <a:pt x="687" y="164"/>
                  </a:lnTo>
                  <a:lnTo>
                    <a:pt x="735" y="164"/>
                  </a:lnTo>
                  <a:lnTo>
                    <a:pt x="782" y="164"/>
                  </a:lnTo>
                </a:path>
              </a:pathLst>
            </a:custGeom>
            <a:noFill/>
            <a:ln w="2540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432" y="2506"/>
              <a:ext cx="1013" cy="48"/>
            </a:xfrm>
            <a:custGeom>
              <a:avLst/>
              <a:gdLst>
                <a:gd name="T0" fmla="*/ 0 w 1014"/>
                <a:gd name="T1" fmla="*/ 0 h 48"/>
                <a:gd name="T2" fmla="*/ 64 w 1014"/>
                <a:gd name="T3" fmla="*/ 0 h 48"/>
                <a:gd name="T4" fmla="*/ 128 w 1014"/>
                <a:gd name="T5" fmla="*/ 0 h 48"/>
                <a:gd name="T6" fmla="*/ 192 w 1014"/>
                <a:gd name="T7" fmla="*/ 0 h 48"/>
                <a:gd name="T8" fmla="*/ 264 w 1014"/>
                <a:gd name="T9" fmla="*/ 0 h 48"/>
                <a:gd name="T10" fmla="*/ 344 w 1014"/>
                <a:gd name="T11" fmla="*/ 0 h 48"/>
                <a:gd name="T12" fmla="*/ 416 w 1014"/>
                <a:gd name="T13" fmla="*/ 0 h 48"/>
                <a:gd name="T14" fmla="*/ 487 w 1014"/>
                <a:gd name="T15" fmla="*/ 0 h 48"/>
                <a:gd name="T16" fmla="*/ 574 w 1014"/>
                <a:gd name="T17" fmla="*/ 0 h 48"/>
                <a:gd name="T18" fmla="*/ 654 w 1014"/>
                <a:gd name="T19" fmla="*/ 0 h 48"/>
                <a:gd name="T20" fmla="*/ 734 w 1014"/>
                <a:gd name="T21" fmla="*/ 0 h 48"/>
                <a:gd name="T22" fmla="*/ 814 w 1014"/>
                <a:gd name="T23" fmla="*/ 0 h 48"/>
                <a:gd name="T24" fmla="*/ 902 w 1014"/>
                <a:gd name="T25" fmla="*/ 0 h 48"/>
                <a:gd name="T26" fmla="*/ 958 w 1014"/>
                <a:gd name="T27" fmla="*/ 0 h 48"/>
                <a:gd name="T28" fmla="*/ 1013 w 101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14" h="48">
                  <a:moveTo>
                    <a:pt x="0" y="0"/>
                  </a:moveTo>
                  <a:lnTo>
                    <a:pt x="64" y="0"/>
                  </a:lnTo>
                  <a:lnTo>
                    <a:pt x="128" y="0"/>
                  </a:lnTo>
                  <a:lnTo>
                    <a:pt x="192" y="0"/>
                  </a:lnTo>
                  <a:lnTo>
                    <a:pt x="264" y="0"/>
                  </a:lnTo>
                  <a:lnTo>
                    <a:pt x="344" y="0"/>
                  </a:lnTo>
                  <a:lnTo>
                    <a:pt x="416" y="0"/>
                  </a:lnTo>
                  <a:lnTo>
                    <a:pt x="487" y="0"/>
                  </a:lnTo>
                  <a:lnTo>
                    <a:pt x="575" y="0"/>
                  </a:lnTo>
                  <a:lnTo>
                    <a:pt x="655" y="0"/>
                  </a:lnTo>
                  <a:lnTo>
                    <a:pt x="735" y="0"/>
                  </a:lnTo>
                  <a:lnTo>
                    <a:pt x="815" y="0"/>
                  </a:lnTo>
                  <a:lnTo>
                    <a:pt x="903" y="0"/>
                  </a:lnTo>
                  <a:lnTo>
                    <a:pt x="959" y="0"/>
                  </a:lnTo>
                  <a:lnTo>
                    <a:pt x="1014" y="0"/>
                  </a:lnTo>
                </a:path>
              </a:pathLst>
            </a:custGeom>
            <a:noFill/>
            <a:ln w="25400">
              <a:solidFill>
                <a:srgbClr val="FF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156" y="2775"/>
              <a:ext cx="1301" cy="62"/>
            </a:xfrm>
            <a:custGeom>
              <a:avLst/>
              <a:gdLst>
                <a:gd name="T0" fmla="*/ 0 w 1301"/>
                <a:gd name="T1" fmla="*/ 62 h 62"/>
                <a:gd name="T2" fmla="*/ 88 w 1301"/>
                <a:gd name="T3" fmla="*/ 54 h 62"/>
                <a:gd name="T4" fmla="*/ 168 w 1301"/>
                <a:gd name="T5" fmla="*/ 54 h 62"/>
                <a:gd name="T6" fmla="*/ 247 w 1301"/>
                <a:gd name="T7" fmla="*/ 46 h 62"/>
                <a:gd name="T8" fmla="*/ 343 w 1301"/>
                <a:gd name="T9" fmla="*/ 46 h 62"/>
                <a:gd name="T10" fmla="*/ 399 w 1301"/>
                <a:gd name="T11" fmla="*/ 39 h 62"/>
                <a:gd name="T12" fmla="*/ 455 w 1301"/>
                <a:gd name="T13" fmla="*/ 39 h 62"/>
                <a:gd name="T14" fmla="*/ 503 w 1301"/>
                <a:gd name="T15" fmla="*/ 31 h 62"/>
                <a:gd name="T16" fmla="*/ 575 w 1301"/>
                <a:gd name="T17" fmla="*/ 31 h 62"/>
                <a:gd name="T18" fmla="*/ 623 w 1301"/>
                <a:gd name="T19" fmla="*/ 23 h 62"/>
                <a:gd name="T20" fmla="*/ 679 w 1301"/>
                <a:gd name="T21" fmla="*/ 23 h 62"/>
                <a:gd name="T22" fmla="*/ 766 w 1301"/>
                <a:gd name="T23" fmla="*/ 15 h 62"/>
                <a:gd name="T24" fmla="*/ 814 w 1301"/>
                <a:gd name="T25" fmla="*/ 15 h 62"/>
                <a:gd name="T26" fmla="*/ 870 w 1301"/>
                <a:gd name="T27" fmla="*/ 15 h 62"/>
                <a:gd name="T28" fmla="*/ 982 w 1301"/>
                <a:gd name="T29" fmla="*/ 15 h 62"/>
                <a:gd name="T30" fmla="*/ 1038 w 1301"/>
                <a:gd name="T31" fmla="*/ 15 h 62"/>
                <a:gd name="T32" fmla="*/ 1110 w 1301"/>
                <a:gd name="T33" fmla="*/ 15 h 62"/>
                <a:gd name="T34" fmla="*/ 1198 w 1301"/>
                <a:gd name="T35" fmla="*/ 7 h 62"/>
                <a:gd name="T36" fmla="*/ 1246 w 1301"/>
                <a:gd name="T37" fmla="*/ 0 h 62"/>
                <a:gd name="T38" fmla="*/ 1301 w 1301"/>
                <a:gd name="T39" fmla="*/ 0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01" h="62">
                  <a:moveTo>
                    <a:pt x="0" y="62"/>
                  </a:moveTo>
                  <a:lnTo>
                    <a:pt x="88" y="54"/>
                  </a:lnTo>
                  <a:lnTo>
                    <a:pt x="168" y="54"/>
                  </a:lnTo>
                  <a:lnTo>
                    <a:pt x="247" y="46"/>
                  </a:lnTo>
                  <a:lnTo>
                    <a:pt x="343" y="46"/>
                  </a:lnTo>
                  <a:lnTo>
                    <a:pt x="399" y="39"/>
                  </a:lnTo>
                  <a:lnTo>
                    <a:pt x="455" y="39"/>
                  </a:lnTo>
                  <a:lnTo>
                    <a:pt x="503" y="31"/>
                  </a:lnTo>
                  <a:lnTo>
                    <a:pt x="575" y="31"/>
                  </a:lnTo>
                  <a:lnTo>
                    <a:pt x="623" y="23"/>
                  </a:lnTo>
                  <a:lnTo>
                    <a:pt x="679" y="23"/>
                  </a:lnTo>
                  <a:lnTo>
                    <a:pt x="766" y="15"/>
                  </a:lnTo>
                  <a:lnTo>
                    <a:pt x="814" y="15"/>
                  </a:lnTo>
                  <a:lnTo>
                    <a:pt x="870" y="15"/>
                  </a:lnTo>
                  <a:lnTo>
                    <a:pt x="982" y="15"/>
                  </a:lnTo>
                  <a:lnTo>
                    <a:pt x="1038" y="15"/>
                  </a:lnTo>
                  <a:lnTo>
                    <a:pt x="1110" y="15"/>
                  </a:lnTo>
                  <a:lnTo>
                    <a:pt x="1198" y="7"/>
                  </a:lnTo>
                  <a:lnTo>
                    <a:pt x="1246" y="0"/>
                  </a:lnTo>
                  <a:lnTo>
                    <a:pt x="1301" y="0"/>
                  </a:lnTo>
                </a:path>
              </a:pathLst>
            </a:custGeom>
            <a:noFill/>
            <a:ln w="25400">
              <a:solidFill>
                <a:srgbClr val="00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725" y="2634"/>
              <a:ext cx="1716" cy="172"/>
            </a:xfrm>
            <a:custGeom>
              <a:avLst/>
              <a:gdLst>
                <a:gd name="T0" fmla="*/ 0 w 1716"/>
                <a:gd name="T1" fmla="*/ 172 h 172"/>
                <a:gd name="T2" fmla="*/ 32 w 1716"/>
                <a:gd name="T3" fmla="*/ 156 h 172"/>
                <a:gd name="T4" fmla="*/ 72 w 1716"/>
                <a:gd name="T5" fmla="*/ 156 h 172"/>
                <a:gd name="T6" fmla="*/ 143 w 1716"/>
                <a:gd name="T7" fmla="*/ 141 h 172"/>
                <a:gd name="T8" fmla="*/ 215 w 1716"/>
                <a:gd name="T9" fmla="*/ 141 h 172"/>
                <a:gd name="T10" fmla="*/ 239 w 1716"/>
                <a:gd name="T11" fmla="*/ 125 h 172"/>
                <a:gd name="T12" fmla="*/ 279 w 1716"/>
                <a:gd name="T13" fmla="*/ 125 h 172"/>
                <a:gd name="T14" fmla="*/ 367 w 1716"/>
                <a:gd name="T15" fmla="*/ 117 h 172"/>
                <a:gd name="T16" fmla="*/ 463 w 1716"/>
                <a:gd name="T17" fmla="*/ 109 h 172"/>
                <a:gd name="T18" fmla="*/ 527 w 1716"/>
                <a:gd name="T19" fmla="*/ 102 h 172"/>
                <a:gd name="T20" fmla="*/ 599 w 1716"/>
                <a:gd name="T21" fmla="*/ 94 h 172"/>
                <a:gd name="T22" fmla="*/ 678 w 1716"/>
                <a:gd name="T23" fmla="*/ 86 h 172"/>
                <a:gd name="T24" fmla="*/ 766 w 1716"/>
                <a:gd name="T25" fmla="*/ 78 h 172"/>
                <a:gd name="T26" fmla="*/ 822 w 1716"/>
                <a:gd name="T27" fmla="*/ 70 h 172"/>
                <a:gd name="T28" fmla="*/ 878 w 1716"/>
                <a:gd name="T29" fmla="*/ 63 h 172"/>
                <a:gd name="T30" fmla="*/ 926 w 1716"/>
                <a:gd name="T31" fmla="*/ 55 h 172"/>
                <a:gd name="T32" fmla="*/ 990 w 1716"/>
                <a:gd name="T33" fmla="*/ 55 h 172"/>
                <a:gd name="T34" fmla="*/ 1030 w 1716"/>
                <a:gd name="T35" fmla="*/ 55 h 172"/>
                <a:gd name="T36" fmla="*/ 1078 w 1716"/>
                <a:gd name="T37" fmla="*/ 55 h 172"/>
                <a:gd name="T38" fmla="*/ 1174 w 1716"/>
                <a:gd name="T39" fmla="*/ 47 h 172"/>
                <a:gd name="T40" fmla="*/ 1277 w 1716"/>
                <a:gd name="T41" fmla="*/ 47 h 172"/>
                <a:gd name="T42" fmla="*/ 1341 w 1716"/>
                <a:gd name="T43" fmla="*/ 31 h 172"/>
                <a:gd name="T44" fmla="*/ 1413 w 1716"/>
                <a:gd name="T45" fmla="*/ 24 h 172"/>
                <a:gd name="T46" fmla="*/ 1461 w 1716"/>
                <a:gd name="T47" fmla="*/ 16 h 172"/>
                <a:gd name="T48" fmla="*/ 1525 w 1716"/>
                <a:gd name="T49" fmla="*/ 16 h 172"/>
                <a:gd name="T50" fmla="*/ 1573 w 1716"/>
                <a:gd name="T51" fmla="*/ 8 h 172"/>
                <a:gd name="T52" fmla="*/ 1629 w 1716"/>
                <a:gd name="T53" fmla="*/ 8 h 172"/>
                <a:gd name="T54" fmla="*/ 1716 w 1716"/>
                <a:gd name="T55" fmla="*/ 0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6" h="172">
                  <a:moveTo>
                    <a:pt x="0" y="172"/>
                  </a:moveTo>
                  <a:lnTo>
                    <a:pt x="32" y="156"/>
                  </a:lnTo>
                  <a:lnTo>
                    <a:pt x="72" y="156"/>
                  </a:lnTo>
                  <a:lnTo>
                    <a:pt x="143" y="141"/>
                  </a:lnTo>
                  <a:lnTo>
                    <a:pt x="215" y="141"/>
                  </a:lnTo>
                  <a:lnTo>
                    <a:pt x="239" y="125"/>
                  </a:lnTo>
                  <a:lnTo>
                    <a:pt x="279" y="125"/>
                  </a:lnTo>
                  <a:lnTo>
                    <a:pt x="367" y="117"/>
                  </a:lnTo>
                  <a:lnTo>
                    <a:pt x="463" y="109"/>
                  </a:lnTo>
                  <a:lnTo>
                    <a:pt x="527" y="102"/>
                  </a:lnTo>
                  <a:lnTo>
                    <a:pt x="599" y="94"/>
                  </a:lnTo>
                  <a:lnTo>
                    <a:pt x="678" y="86"/>
                  </a:lnTo>
                  <a:lnTo>
                    <a:pt x="766" y="78"/>
                  </a:lnTo>
                  <a:lnTo>
                    <a:pt x="822" y="70"/>
                  </a:lnTo>
                  <a:lnTo>
                    <a:pt x="878" y="63"/>
                  </a:lnTo>
                  <a:lnTo>
                    <a:pt x="926" y="55"/>
                  </a:lnTo>
                  <a:lnTo>
                    <a:pt x="990" y="55"/>
                  </a:lnTo>
                  <a:lnTo>
                    <a:pt x="1030" y="55"/>
                  </a:lnTo>
                  <a:lnTo>
                    <a:pt x="1078" y="55"/>
                  </a:lnTo>
                  <a:lnTo>
                    <a:pt x="1174" y="47"/>
                  </a:lnTo>
                  <a:lnTo>
                    <a:pt x="1277" y="47"/>
                  </a:lnTo>
                  <a:lnTo>
                    <a:pt x="1341" y="31"/>
                  </a:lnTo>
                  <a:lnTo>
                    <a:pt x="1413" y="24"/>
                  </a:lnTo>
                  <a:lnTo>
                    <a:pt x="1461" y="16"/>
                  </a:lnTo>
                  <a:lnTo>
                    <a:pt x="1525" y="16"/>
                  </a:lnTo>
                  <a:lnTo>
                    <a:pt x="1573" y="8"/>
                  </a:lnTo>
                  <a:lnTo>
                    <a:pt x="1629" y="8"/>
                  </a:lnTo>
                  <a:lnTo>
                    <a:pt x="1716" y="0"/>
                  </a:lnTo>
                </a:path>
              </a:pathLst>
            </a:custGeom>
            <a:noFill/>
            <a:ln w="25400">
              <a:solidFill>
                <a:srgbClr val="004E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46" y="1764"/>
              <a:ext cx="101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1600" dirty="0" smtClean="0">
                  <a:latin typeface="Lucida Sans Unicode" pitchFamily="34" charset="0"/>
                </a:rPr>
                <a:t>Value of a </a:t>
              </a:r>
              <a:r>
                <a:rPr lang="en-US" sz="1600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policy relevant indicator</a:t>
              </a:r>
              <a:endParaRPr lang="en-GB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712" y="1018"/>
              <a:ext cx="177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187325" indent="-187325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Problem identification</a:t>
              </a:r>
            </a:p>
            <a:p>
              <a:pPr algn="l">
                <a:spcBef>
                  <a:spcPct val="0"/>
                </a:spcBef>
                <a:buClrTx/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Design of solutions</a:t>
              </a:r>
            </a:p>
            <a:p>
              <a:pPr algn="l">
                <a:spcBef>
                  <a:spcPct val="0"/>
                </a:spcBef>
                <a:buClrTx/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Exploration of solutions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2736" y="1066"/>
              <a:ext cx="0" cy="26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560" y="3658"/>
              <a:ext cx="33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1560" y="1786"/>
              <a:ext cx="0" cy="18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4440" y="1066"/>
              <a:ext cx="0" cy="26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376" y="2170"/>
              <a:ext cx="720" cy="28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Policy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intervention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048" y="1882"/>
              <a:ext cx="720" cy="28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External event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576" y="1690"/>
              <a:ext cx="720" cy="28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Policy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intervention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336" y="3322"/>
              <a:ext cx="720" cy="28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External event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760" y="3130"/>
              <a:ext cx="720" cy="28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Policy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intervention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3120" y="2890"/>
              <a:ext cx="0" cy="240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696" y="2890"/>
              <a:ext cx="0" cy="432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2736" y="2458"/>
              <a:ext cx="0" cy="288"/>
            </a:xfrm>
            <a:prstGeom prst="line">
              <a:avLst/>
            </a:prstGeom>
            <a:noFill/>
            <a:ln w="38100">
              <a:solidFill>
                <a:srgbClr val="666633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3408" y="2170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V="1">
              <a:off x="3912" y="2026"/>
              <a:ext cx="0" cy="288"/>
            </a:xfrm>
            <a:prstGeom prst="line">
              <a:avLst/>
            </a:prstGeom>
            <a:noFill/>
            <a:ln w="38100">
              <a:solidFill>
                <a:srgbClr val="FF9999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4440" y="1018"/>
              <a:ext cx="1152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187325" indent="-187325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Analysis</a:t>
              </a:r>
            </a:p>
            <a:p>
              <a:pPr algn="l">
                <a:spcBef>
                  <a:spcPct val="0"/>
                </a:spcBef>
                <a:buClrTx/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Evaluation</a:t>
              </a:r>
            </a:p>
            <a:p>
              <a:pPr algn="l">
                <a:spcBef>
                  <a:spcPct val="0"/>
                </a:spcBef>
                <a:buClrTx/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Selection</a:t>
              </a:r>
            </a:p>
            <a:p>
              <a:pPr algn="l">
                <a:spcBef>
                  <a:spcPct val="0"/>
                </a:spcBef>
                <a:buClrTx/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Authorization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4440" y="2170"/>
              <a:ext cx="7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US" sz="1200" dirty="0">
                  <a:solidFill>
                    <a:srgbClr val="FF9999"/>
                  </a:solidFill>
                </a:rPr>
                <a:t>Alternative 1</a:t>
              </a:r>
              <a:endParaRPr lang="en-GB" sz="1200" dirty="0">
                <a:solidFill>
                  <a:srgbClr val="FF9999"/>
                </a:solidFill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4440" y="2266"/>
              <a:ext cx="7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US" sz="1200" dirty="0">
                  <a:solidFill>
                    <a:srgbClr val="666633"/>
                  </a:solidFill>
                </a:rPr>
                <a:t>Alternative 2</a:t>
              </a:r>
              <a:endParaRPr lang="en-GB" sz="1200" dirty="0">
                <a:solidFill>
                  <a:srgbClr val="666633"/>
                </a:solidFill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4440" y="2410"/>
              <a:ext cx="7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US" sz="1200" dirty="0">
                  <a:solidFill>
                    <a:srgbClr val="FF9900"/>
                  </a:solidFill>
                </a:rPr>
                <a:t>Alternative 3</a:t>
              </a:r>
              <a:endParaRPr lang="en-GB" sz="1200" dirty="0">
                <a:solidFill>
                  <a:srgbClr val="FF9900"/>
                </a:solidFill>
              </a:endParaRP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4440" y="2563"/>
              <a:ext cx="7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US" sz="1200" dirty="0">
                  <a:solidFill>
                    <a:schemeClr val="accent2"/>
                  </a:solidFill>
                </a:rPr>
                <a:t>GOAL</a:t>
              </a:r>
              <a:endParaRPr lang="en-GB" sz="1200" dirty="0">
                <a:solidFill>
                  <a:schemeClr val="accent2"/>
                </a:solidFill>
              </a:endParaRP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4440" y="2698"/>
              <a:ext cx="7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US" sz="1200" dirty="0">
                  <a:solidFill>
                    <a:srgbClr val="00CC99"/>
                  </a:solidFill>
                </a:rPr>
                <a:t>Alternative 4</a:t>
              </a:r>
              <a:endParaRPr lang="en-GB" sz="1200" dirty="0">
                <a:solidFill>
                  <a:srgbClr val="00CC99"/>
                </a:solidFill>
              </a:endParaRP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4440" y="2794"/>
              <a:ext cx="7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US" sz="1200" dirty="0">
                  <a:solidFill>
                    <a:srgbClr val="33CCCC"/>
                  </a:solidFill>
                </a:rPr>
                <a:t>Alternative 5</a:t>
              </a:r>
              <a:endParaRPr lang="en-GB" sz="1200" dirty="0">
                <a:solidFill>
                  <a:srgbClr val="33CCCC"/>
                </a:solidFill>
              </a:endParaRP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4440" y="2938"/>
              <a:ext cx="7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FontTx/>
                <a:buNone/>
              </a:pPr>
              <a:r>
                <a:rPr lang="en-US" sz="1200" dirty="0">
                  <a:solidFill>
                    <a:srgbClr val="008000"/>
                  </a:solidFill>
                </a:rPr>
                <a:t>Alternative 6</a:t>
              </a:r>
              <a:endParaRPr lang="en-GB" sz="1200" dirty="0">
                <a:solidFill>
                  <a:srgbClr val="008000"/>
                </a:solidFill>
              </a:endParaRPr>
            </a:p>
          </p:txBody>
        </p:sp>
        <p:grpSp>
          <p:nvGrpSpPr>
            <p:cNvPr id="42" name="Group 38"/>
            <p:cNvGrpSpPr>
              <a:grpSpLocks/>
            </p:cNvGrpSpPr>
            <p:nvPr/>
          </p:nvGrpSpPr>
          <p:grpSpPr bwMode="auto">
            <a:xfrm>
              <a:off x="4944" y="2187"/>
              <a:ext cx="384" cy="864"/>
              <a:chOff x="4944" y="2208"/>
              <a:chExt cx="384" cy="864"/>
            </a:xfrm>
          </p:grpSpPr>
          <p:sp>
            <p:nvSpPr>
              <p:cNvPr id="49" name="Line 39"/>
              <p:cNvSpPr>
                <a:spLocks noChangeShapeType="1"/>
              </p:cNvSpPr>
              <p:nvPr/>
            </p:nvSpPr>
            <p:spPr bwMode="auto">
              <a:xfrm flipH="1">
                <a:off x="4944" y="264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>
                <a:off x="5328" y="2208"/>
                <a:ext cx="0" cy="86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51" name="Line 41"/>
              <p:cNvSpPr>
                <a:spLocks noChangeShapeType="1"/>
              </p:cNvSpPr>
              <p:nvPr/>
            </p:nvSpPr>
            <p:spPr bwMode="auto">
              <a:xfrm flipH="1">
                <a:off x="523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52" name="Line 42"/>
              <p:cNvSpPr>
                <a:spLocks noChangeShapeType="1"/>
              </p:cNvSpPr>
              <p:nvPr/>
            </p:nvSpPr>
            <p:spPr bwMode="auto">
              <a:xfrm flipH="1">
                <a:off x="5232" y="235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53" name="Line 43"/>
              <p:cNvSpPr>
                <a:spLocks noChangeShapeType="1"/>
              </p:cNvSpPr>
              <p:nvPr/>
            </p:nvSpPr>
            <p:spPr bwMode="auto">
              <a:xfrm flipH="1">
                <a:off x="5232" y="249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54" name="Line 44"/>
              <p:cNvSpPr>
                <a:spLocks noChangeShapeType="1"/>
              </p:cNvSpPr>
              <p:nvPr/>
            </p:nvSpPr>
            <p:spPr bwMode="auto">
              <a:xfrm flipH="1">
                <a:off x="5232" y="278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55" name="Line 45"/>
              <p:cNvSpPr>
                <a:spLocks noChangeShapeType="1"/>
              </p:cNvSpPr>
              <p:nvPr/>
            </p:nvSpPr>
            <p:spPr bwMode="auto">
              <a:xfrm flipH="1">
                <a:off x="5232" y="2880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56" name="Line 46"/>
              <p:cNvSpPr>
                <a:spLocks noChangeShapeType="1"/>
              </p:cNvSpPr>
              <p:nvPr/>
            </p:nvSpPr>
            <p:spPr bwMode="auto">
              <a:xfrm flipH="1">
                <a:off x="5232" y="302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</p:grp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3960" y="3850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1560" y="385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 dirty="0"/>
            </a:p>
          </p:txBody>
        </p:sp>
        <p:sp>
          <p:nvSpPr>
            <p:cNvPr id="45" name="Text Box 49"/>
            <p:cNvSpPr txBox="1">
              <a:spLocks noChangeArrowheads="1"/>
            </p:cNvSpPr>
            <p:nvPr/>
          </p:nvSpPr>
          <p:spPr bwMode="auto">
            <a:xfrm>
              <a:off x="1896" y="3744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PAST</a:t>
              </a:r>
              <a:endPara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endParaRPr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2400" y="3744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16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PRESENT</a:t>
              </a:r>
              <a:endParaRPr lang="en-GB" sz="1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endParaRPr>
            </a:p>
          </p:txBody>
        </p: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3336" y="3744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620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FUTURE</a:t>
              </a:r>
              <a:endPara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endParaRP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1616" y="1018"/>
              <a:ext cx="10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187325" indent="-187325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1pPr>
              <a:lvl2pPr marL="742950" indent="-28575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2pPr>
              <a:lvl3pPr marL="11430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3pPr>
              <a:lvl4pPr marL="16002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4pPr>
              <a:lvl5pPr marL="2057400" indent="-228600" defTabSz="762000" eaLnBrk="0" hangingPunct="0"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5pPr>
              <a:lvl6pPr marL="25146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6pPr>
              <a:lvl7pPr marL="29718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7pPr>
              <a:lvl8pPr marL="34290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8pPr>
              <a:lvl9pPr marL="3886200" indent="-228600" algn="ctr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F1E7D"/>
                </a:buClr>
                <a:buFont typeface="Wingdings" pitchFamily="2" charset="2"/>
                <a:defRPr sz="1600" b="1">
                  <a:solidFill>
                    <a:srgbClr val="0F247D"/>
                  </a:solidFill>
                  <a:latin typeface="Lucida Sans Unicode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Recognition</a:t>
              </a:r>
            </a:p>
            <a:p>
              <a:pPr algn="l">
                <a:spcBef>
                  <a:spcPct val="0"/>
                </a:spcBef>
                <a:buClrTx/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Diagnosis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9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3" y="1219200"/>
            <a:ext cx="6615242" cy="45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ISE Interface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9437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wise_syste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4" t="14409" r="26830" b="37187"/>
          <a:stretch>
            <a:fillRect/>
          </a:stretch>
        </p:blipFill>
        <p:spPr bwMode="auto">
          <a:xfrm>
            <a:off x="1534336" y="2133600"/>
            <a:ext cx="44354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3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899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does ISE work?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3032760" cy="484632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247900" y="2003425"/>
            <a:ext cx="1530350" cy="25336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830513" y="1374775"/>
            <a:ext cx="2236787" cy="267811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028950" y="2116138"/>
            <a:ext cx="1851025" cy="781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28950" y="1441450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Demand side</a:t>
            </a:r>
            <a:endParaRPr lang="nl-NL">
              <a:solidFill>
                <a:srgbClr val="333333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51188" y="2203450"/>
            <a:ext cx="160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Final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demand ($)</a:t>
            </a:r>
            <a:endParaRPr lang="nl-NL">
              <a:solidFill>
                <a:srgbClr val="333333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038475" y="3092450"/>
            <a:ext cx="1851025" cy="781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60713" y="3313113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Output ($)</a:t>
            </a:r>
            <a:endParaRPr lang="nl-NL">
              <a:solidFill>
                <a:srgbClr val="333333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097588" y="1373188"/>
            <a:ext cx="2236787" cy="267811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296025" y="2114550"/>
            <a:ext cx="1851025" cy="781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296025" y="1439863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Supply side</a:t>
            </a:r>
            <a:endParaRPr lang="nl-NL">
              <a:solidFill>
                <a:srgbClr val="333333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340475" y="2201863"/>
            <a:ext cx="1738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Change in final demand ($)</a:t>
            </a:r>
            <a:endParaRPr lang="nl-NL">
              <a:solidFill>
                <a:srgbClr val="333333"/>
              </a:solidFill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305550" y="3090863"/>
            <a:ext cx="1851025" cy="781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427788" y="3178175"/>
            <a:ext cx="160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Reduction in output ($)</a:t>
            </a:r>
            <a:endParaRPr lang="nl-NL">
              <a:solidFill>
                <a:srgbClr val="333333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 flipV="1">
            <a:off x="7216775" y="1825625"/>
            <a:ext cx="0" cy="254000"/>
          </a:xfrm>
          <a:prstGeom prst="line">
            <a:avLst/>
          </a:prstGeom>
          <a:noFill/>
          <a:ln w="25400" cap="rnd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3952875" y="1839913"/>
            <a:ext cx="3263900" cy="0"/>
          </a:xfrm>
          <a:prstGeom prst="line">
            <a:avLst/>
          </a:prstGeom>
          <a:noFill/>
          <a:ln w="25400" cap="rnd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954463" y="1827213"/>
            <a:ext cx="0" cy="296862"/>
          </a:xfrm>
          <a:prstGeom prst="line">
            <a:avLst/>
          </a:prstGeom>
          <a:noFill/>
          <a:ln w="25400" cap="rnd">
            <a:solidFill>
              <a:srgbClr val="333333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3962400" y="2890838"/>
            <a:ext cx="0" cy="19685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7221538" y="2900363"/>
            <a:ext cx="0" cy="19685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4546600" y="4368800"/>
            <a:ext cx="1851025" cy="781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646613" y="4467225"/>
            <a:ext cx="160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Land use allocation</a:t>
            </a:r>
            <a:endParaRPr lang="nl-NL" dirty="0">
              <a:solidFill>
                <a:srgbClr val="333333"/>
              </a:solidFill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4365625" y="5468938"/>
            <a:ext cx="2136775" cy="10334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81500" y="5570538"/>
            <a:ext cx="21113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- Spatial planning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- Suitability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- …         </a:t>
            </a:r>
            <a:endParaRPr lang="nl-NL" dirty="0">
              <a:solidFill>
                <a:srgbClr val="333333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>
            <a:off x="3965575" y="4049713"/>
            <a:ext cx="0" cy="59690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rot="16200000" flipH="1">
            <a:off x="4260850" y="4356100"/>
            <a:ext cx="0" cy="57150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rot="5400000" flipH="1" flipV="1">
            <a:off x="6811963" y="4324350"/>
            <a:ext cx="0" cy="83185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7224713" y="4059238"/>
            <a:ext cx="0" cy="684212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 flipV="1">
            <a:off x="5430838" y="5145088"/>
            <a:ext cx="0" cy="328612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891088" y="154305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t-1</a:t>
            </a:r>
            <a:endParaRPr lang="nl-NL">
              <a:solidFill>
                <a:srgbClr val="333333"/>
              </a:solidFill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362700" y="4722813"/>
            <a:ext cx="2192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Land that could not be allocated</a:t>
            </a:r>
            <a:endParaRPr lang="nl-NL">
              <a:solidFill>
                <a:srgbClr val="333333"/>
              </a:solidFill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079500" y="4344988"/>
            <a:ext cx="28527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</a:rPr>
              <a:t>Conversion to land use demands (ha)</a:t>
            </a:r>
            <a:endParaRPr lang="nl-NL">
              <a:solidFill>
                <a:srgbClr val="333333"/>
              </a:solidFill>
            </a:endParaRP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>
            <a:off x="271463" y="1687513"/>
            <a:ext cx="1851025" cy="781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>
            <a:off x="282575" y="2598738"/>
            <a:ext cx="1851025" cy="781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271463" y="2607975"/>
            <a:ext cx="186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* Population – domestic consumption</a:t>
            </a:r>
            <a:endParaRPr lang="nl-NL" dirty="0">
              <a:solidFill>
                <a:srgbClr val="333333"/>
              </a:solidFill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67156" y="1689781"/>
            <a:ext cx="18521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E7D"/>
              </a:buClr>
              <a:buFont typeface="Wingdings" pitchFamily="2" charset="2"/>
              <a:defRPr sz="1600" b="1">
                <a:solidFill>
                  <a:srgbClr val="0F247D"/>
                </a:solidFill>
                <a:latin typeface="Lucida Sans Unicod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* Exports </a:t>
            </a:r>
            <a:r>
              <a:rPr lang="en-US" dirty="0">
                <a:solidFill>
                  <a:srgbClr val="333333"/>
                </a:solidFill>
              </a:rPr>
              <a:t/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 smtClean="0">
                <a:solidFill>
                  <a:srgbClr val="333333"/>
                </a:solidFill>
              </a:rPr>
              <a:t>* Capital </a:t>
            </a:r>
            <a:r>
              <a:rPr lang="en-US" dirty="0">
                <a:solidFill>
                  <a:srgbClr val="333333"/>
                </a:solidFill>
              </a:rPr>
              <a:t>f</a:t>
            </a:r>
            <a:r>
              <a:rPr lang="en-US" dirty="0" smtClean="0">
                <a:solidFill>
                  <a:srgbClr val="333333"/>
                </a:solidFill>
              </a:rPr>
              <a:t>ormation       </a:t>
            </a:r>
            <a:endParaRPr lang="nl-NL" dirty="0">
              <a:solidFill>
                <a:srgbClr val="333333"/>
              </a:solidFill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rot="5400000" flipH="1" flipV="1">
            <a:off x="2645569" y="2323306"/>
            <a:ext cx="0" cy="382588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rot="16200000" flipH="1">
            <a:off x="2296319" y="2807494"/>
            <a:ext cx="0" cy="350838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2457450" y="2093913"/>
            <a:ext cx="9525" cy="893762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rot="16200000" flipH="1">
            <a:off x="2294732" y="1902619"/>
            <a:ext cx="0" cy="350837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rot="5400000" flipH="1" flipV="1">
            <a:off x="2864644" y="3237706"/>
            <a:ext cx="0" cy="3379788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1179513" y="3370263"/>
            <a:ext cx="0" cy="1554162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4591</TotalTime>
  <Words>1658</Words>
  <Application>Microsoft Office PowerPoint</Application>
  <PresentationFormat>On-screen Show (4:3)</PresentationFormat>
  <Paragraphs>390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Chart</vt:lpstr>
      <vt:lpstr>Bitmap Image</vt:lpstr>
      <vt:lpstr>Agenda</vt:lpstr>
      <vt:lpstr>PowerPoint Presentation</vt:lpstr>
      <vt:lpstr>Creating Futures</vt:lpstr>
      <vt:lpstr>Who is using ISE?</vt:lpstr>
      <vt:lpstr>Heading here</vt:lpstr>
      <vt:lpstr>What is ISE?</vt:lpstr>
      <vt:lpstr>Simulating policy options</vt:lpstr>
      <vt:lpstr>ISE Interface</vt:lpstr>
      <vt:lpstr>How does ISE work?</vt:lpstr>
      <vt:lpstr>How does ISE work?</vt:lpstr>
      <vt:lpstr>What can ISE be used for?</vt:lpstr>
      <vt:lpstr>What can ISE be used for?</vt:lpstr>
      <vt:lpstr>Who is using ISE?</vt:lpstr>
      <vt:lpstr>Economic module</vt:lpstr>
      <vt:lpstr>Economic model</vt:lpstr>
      <vt:lpstr>Economic interdependencies</vt:lpstr>
      <vt:lpstr>Dynamic economic model</vt:lpstr>
      <vt:lpstr>Eg1: Airport expansion scenario</vt:lpstr>
      <vt:lpstr>Main impacts</vt:lpstr>
      <vt:lpstr>Economic Impacts</vt:lpstr>
      <vt:lpstr>Land use change BS vs AE, 2031</vt:lpstr>
      <vt:lpstr>Eg2. Airport &amp; Convention Centre Scenario</vt:lpstr>
      <vt:lpstr>Economic Impacts</vt:lpstr>
      <vt:lpstr>Land use change BS vs AE &amp; CC, 2031</vt:lpstr>
      <vt:lpstr>Modelling Economic Development</vt:lpstr>
      <vt:lpstr>Waikato EDS and ISE</vt:lpstr>
      <vt:lpstr>EDS Analytical Process </vt:lpstr>
      <vt:lpstr>Growth Goals</vt:lpstr>
      <vt:lpstr>EDS Growth Goals</vt:lpstr>
      <vt:lpstr>ISE Recent Developments</vt:lpstr>
      <vt:lpstr>Transport module</vt:lpstr>
      <vt:lpstr>Eg. Construction of Highway</vt:lpstr>
      <vt:lpstr>Activity based approach</vt:lpstr>
      <vt:lpstr>Activity based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Hampson</dc:creator>
  <cp:lastModifiedBy>gwnjaker68</cp:lastModifiedBy>
  <cp:revision>166</cp:revision>
  <cp:lastPrinted>2013-07-04T07:32:09Z</cp:lastPrinted>
  <dcterms:created xsi:type="dcterms:W3CDTF">2011-02-28T21:35:05Z</dcterms:created>
  <dcterms:modified xsi:type="dcterms:W3CDTF">2013-07-04T20:32:37Z</dcterms:modified>
</cp:coreProperties>
</file>